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9" r:id="rId1"/>
  </p:sldMasterIdLst>
  <p:notesMasterIdLst>
    <p:notesMasterId r:id="rId45"/>
  </p:notesMasterIdLst>
  <p:handoutMasterIdLst>
    <p:handoutMasterId r:id="rId46"/>
  </p:handoutMasterIdLst>
  <p:sldIdLst>
    <p:sldId id="265" r:id="rId2"/>
    <p:sldId id="266" r:id="rId3"/>
    <p:sldId id="301" r:id="rId4"/>
    <p:sldId id="302" r:id="rId5"/>
    <p:sldId id="303" r:id="rId6"/>
    <p:sldId id="323" r:id="rId7"/>
    <p:sldId id="315" r:id="rId8"/>
    <p:sldId id="316" r:id="rId9"/>
    <p:sldId id="332" r:id="rId10"/>
    <p:sldId id="333" r:id="rId11"/>
    <p:sldId id="346" r:id="rId12"/>
    <p:sldId id="317" r:id="rId13"/>
    <p:sldId id="318" r:id="rId14"/>
    <p:sldId id="319" r:id="rId15"/>
    <p:sldId id="328" r:id="rId16"/>
    <p:sldId id="325" r:id="rId17"/>
    <p:sldId id="326" r:id="rId18"/>
    <p:sldId id="327" r:id="rId19"/>
    <p:sldId id="278" r:id="rId20"/>
    <p:sldId id="282" r:id="rId21"/>
    <p:sldId id="283" r:id="rId22"/>
    <p:sldId id="334" r:id="rId23"/>
    <p:sldId id="335" r:id="rId24"/>
    <p:sldId id="336" r:id="rId25"/>
    <p:sldId id="329" r:id="rId26"/>
    <p:sldId id="269" r:id="rId27"/>
    <p:sldId id="270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30" r:id="rId37"/>
    <p:sldId id="258" r:id="rId38"/>
    <p:sldId id="345" r:id="rId39"/>
    <p:sldId id="280" r:id="rId40"/>
    <p:sldId id="298" r:id="rId41"/>
    <p:sldId id="324" r:id="rId42"/>
    <p:sldId id="300" r:id="rId43"/>
    <p:sldId id="299" r:id="rId44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1997075"/>
            <a:ext cx="8480425" cy="762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2911475"/>
            <a:ext cx="64008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011617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8619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4724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4724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57978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5676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93484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105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8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8103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551623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83972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064366"/>
      </p:ext>
    </p:extLst>
  </p:cSld>
  <p:clrMapOvr>
    <a:masterClrMapping/>
  </p:clrMapOvr>
  <p:transition xmlns:p14="http://schemas.microsoft.com/office/powerpoint/2010/main">
    <p:cover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8596" name="Line 4"/>
          <p:cNvSpPr>
            <a:spLocks noChangeShapeType="1"/>
          </p:cNvSpPr>
          <p:nvPr/>
        </p:nvSpPr>
        <p:spPr bwMode="auto">
          <a:xfrm>
            <a:off x="0" y="990600"/>
            <a:ext cx="9140825" cy="0"/>
          </a:xfrm>
          <a:prstGeom prst="line">
            <a:avLst/>
          </a:prstGeom>
          <a:noFill/>
          <a:ln w="38100">
            <a:solidFill>
              <a:srgbClr val="002D5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" descr="1-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5913"/>
            <a:ext cx="91455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>
        <p:tmplLst>
          <p:tmpl lvl="1">
            <p:tnLst>
              <p:par>
                <p:cTn xmlns:p14="http://schemas.microsoft.com/office/powerpoint/2010/main"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84163" indent="-28257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2pPr>
      <a:lvl3pPr marL="858838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–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3pPr>
      <a:lvl4pPr marL="1431925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4pPr>
      <a:lvl5pPr marL="1995488" indent="-27622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5pPr>
      <a:lvl6pPr marL="24526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6pPr>
      <a:lvl7pPr marL="29098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7pPr>
      <a:lvl8pPr marL="33670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8pPr>
      <a:lvl9pPr marL="38242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ginx.org/Mai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Basic Web Server Operation</a:t>
            </a:r>
            <a:r>
              <a:rPr lang="en-GB" sz="4000" smtClean="0">
                <a:cs typeface="+mj-cs"/>
              </a:rPr>
              <a:t/>
            </a:r>
            <a:br>
              <a:rPr lang="en-GB" sz="4000" smtClean="0">
                <a:cs typeface="+mj-cs"/>
              </a:rPr>
            </a:br>
            <a:endParaRPr lang="en-GB" sz="320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web server written in Java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Runs on any platform that supports Java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0000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Introducing Apache Web Server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web server was built by Tim Berners-Lee at CERN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really popular web server was developed by NCSA and was  available to all.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was originally developed to fix bugs in NCSA Web Server version 1.3 in 1995.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It is open source and is developed and maintained by a group of volunteers.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is the most popular web server in use today (60% of the market</a:t>
            </a:r>
            <a:r>
              <a:rPr lang="en-GB" smtClean="0">
                <a:cs typeface="+mn-cs"/>
              </a:rPr>
              <a:t>, 180 </a:t>
            </a:r>
            <a:r>
              <a:rPr lang="en-GB" dirty="0" smtClean="0">
                <a:cs typeface="+mn-cs"/>
              </a:rPr>
              <a:t>Million hosts)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Runs on most common platforms.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Efficient: efficient at serving files, low impact on host.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Easy to set up for basic web services: files, SSI and CGI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Just put files into “</a:t>
            </a:r>
            <a:r>
              <a:rPr lang="en-GB" sz="1800" i="1" smtClean="0"/>
              <a:t>document root</a:t>
            </a:r>
            <a:r>
              <a:rPr lang="en-GB" sz="1800" smtClean="0"/>
              <a:t>” or “</a:t>
            </a:r>
            <a:r>
              <a:rPr lang="en-GB" sz="1800" i="1" smtClean="0"/>
              <a:t>cgi-bin</a:t>
            </a:r>
            <a:r>
              <a:rPr lang="en-GB" sz="1800" smtClean="0"/>
              <a:t>” and they are “</a:t>
            </a:r>
            <a:r>
              <a:rPr lang="en-GB" sz="1800" i="1" smtClean="0"/>
              <a:t>on the web</a:t>
            </a:r>
            <a:r>
              <a:rPr lang="en-GB" sz="1800" smtClean="0"/>
              <a:t>”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Extensible and modular: base services extensible by use of modules, e.g.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authentication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authorization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session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logging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“In memory” server scripting: mod_perl, mod_python, PHP, FrontPage server extensions, … even ASP!.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Flexible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Not just a web server: can be a proxy server, web cache, provides virtual hosting, etc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HTTP response status codes</a:t>
            </a:r>
            <a:endParaRPr lang="en-US" sz="320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succeeded, requested object later in this message</a:t>
            </a:r>
            <a:endParaRPr lang="en-US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2724150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2382838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032125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364038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1700213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148138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2995613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339850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1504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052513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Interactive Services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Server-side Scripting in PHP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Application Frameworks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RESTful Web Services</a:t>
            </a: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1560513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981075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1922463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227513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2641600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3865563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073400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362325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772400" cy="3581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URI (uniform resource identifier)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Format </a:t>
            </a:r>
            <a:r>
              <a:rPr lang="en-GB" sz="2400" smtClean="0">
                <a:latin typeface="Courier New" charset="0"/>
              </a:rPr>
              <a:t>&lt;</a:t>
            </a:r>
            <a:r>
              <a:rPr lang="en-GB" sz="2400" i="1" smtClean="0">
                <a:latin typeface="Courier New" charset="0"/>
              </a:rPr>
              <a:t>protocol</a:t>
            </a:r>
            <a:r>
              <a:rPr lang="en-GB" sz="2400" smtClean="0">
                <a:latin typeface="Courier New" charset="0"/>
              </a:rPr>
              <a:t>&gt;://&lt;</a:t>
            </a:r>
            <a:r>
              <a:rPr lang="en-GB" sz="2400" i="1" smtClean="0">
                <a:latin typeface="Courier New" charset="0"/>
              </a:rPr>
              <a:t>host</a:t>
            </a:r>
            <a:r>
              <a:rPr lang="en-GB" sz="2400" smtClean="0">
                <a:latin typeface="Courier New" charset="0"/>
              </a:rPr>
              <a:t>&gt;/&lt;</a:t>
            </a:r>
            <a:r>
              <a:rPr lang="en-GB" sz="2400" i="1" smtClean="0">
                <a:latin typeface="Courier New" charset="0"/>
              </a:rPr>
              <a:t>resource</a:t>
            </a:r>
            <a:r>
              <a:rPr lang="en-GB" sz="2400" smtClean="0">
                <a:latin typeface="Courier New" charset="0"/>
              </a:rPr>
              <a:t>&gt;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the Internet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http://mycompany.com/products/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Resource Identifier (RI)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a 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Maps either to a file or to a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Content-Type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the type of data contained in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Used by the browser to render the data content of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Uses MIME standard specifications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Examples: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400" smtClean="0"/>
              <a:t>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400" smtClean="0"/>
              <a:t>,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application/pdf.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>
                <a:latin typeface="Verdana" charset="0"/>
              </a:rPr>
              <a:t>HTTP/1.1 200 OK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: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Content-Type: text/html</a:t>
            </a:r>
            <a:br>
              <a:rPr lang="en-GB" sz="900">
                <a:latin typeface="Verdana" charset="0"/>
              </a:rPr>
            </a:br>
            <a:endParaRPr lang="en-GB" sz="90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GB" sz="1200">
                <a:latin typeface="Verdana" charset="0"/>
              </a:rPr>
              <a:t>HTTP 1.1 200 OK</a:t>
            </a:r>
            <a:br>
              <a:rPr lang="en-GB" sz="1200">
                <a:latin typeface="Verdana" charset="0"/>
              </a:rPr>
            </a:br>
            <a:r>
              <a:rPr lang="en-GB" sz="120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How RI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sz="240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341438"/>
            <a:ext cx="7772400" cy="4724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b="1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a special location on the web server </a:t>
            </a:r>
          </a:p>
          <a:p>
            <a:pPr lvl="1" eaLnBrk="1" hangingPunct="1">
              <a:defRPr/>
            </a:pPr>
            <a:r>
              <a:rPr lang="en-GB" sz="2000" dirty="0" smtClean="0"/>
              <a:t>It is set using </a:t>
            </a:r>
            <a:r>
              <a:rPr lang="en-GB" sz="2000" dirty="0" err="1" smtClean="0">
                <a:solidFill>
                  <a:srgbClr val="FF3300"/>
                </a:solidFill>
              </a:rPr>
              <a:t>DocumentRoot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/>
              <a:t>directive</a:t>
            </a:r>
          </a:p>
          <a:p>
            <a:pPr lvl="1" eaLnBrk="1" hangingPunct="1">
              <a:defRPr/>
            </a:pPr>
            <a:r>
              <a:rPr lang="en-GB" sz="2000" dirty="0" smtClean="0"/>
              <a:t>Physically, it is a directory e.g.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/www</a:t>
            </a:r>
            <a:endParaRPr lang="en-GB" sz="2000" dirty="0" smtClean="0">
              <a:solidFill>
                <a:srgbClr val="FF3300"/>
              </a:solidFill>
              <a:latin typeface="Courier New" charset="0"/>
            </a:endParaRPr>
          </a:p>
          <a:p>
            <a:pPr marL="0" indent="0" eaLnBrk="1" hangingPunct="1">
              <a:defRPr/>
            </a:pPr>
            <a:r>
              <a:rPr lang="en-GB" sz="2000" dirty="0" smtClean="0">
                <a:solidFill>
                  <a:srgbClr val="FF3300"/>
                </a:solidFill>
                <a:latin typeface="Courier New" charset="0"/>
                <a:cs typeface="+mn-cs"/>
              </a:rPr>
              <a:t>/products</a:t>
            </a:r>
            <a:r>
              <a:rPr lang="en-GB" sz="2000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2000" dirty="0" smtClean="0">
                <a:cs typeface="+mn-cs"/>
              </a:rPr>
              <a:t>is a directory located in the document root directory.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Final </a:t>
            </a:r>
            <a:r>
              <a:rPr lang="en-GB" sz="2000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interpreted as meaning </a:t>
            </a:r>
            <a:r>
              <a:rPr lang="en-GB" sz="2000" i="1" dirty="0" smtClean="0">
                <a:cs typeface="+mn-cs"/>
              </a:rPr>
              <a:t>index </a:t>
            </a:r>
            <a:r>
              <a:rPr lang="en-GB" sz="2000" dirty="0" smtClean="0">
                <a:cs typeface="+mn-cs"/>
              </a:rPr>
              <a:t>(by convention usually a file called 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  <a:cs typeface="+mn-cs"/>
              </a:rPr>
              <a:t>index.html</a:t>
            </a:r>
            <a:r>
              <a:rPr lang="en-GB" sz="2000" dirty="0" smtClean="0">
                <a:cs typeface="+mn-cs"/>
              </a:rPr>
              <a:t>).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Thus URI </a:t>
            </a:r>
            <a:r>
              <a:rPr lang="en-GB" sz="2000" dirty="0" smtClean="0">
                <a:solidFill>
                  <a:schemeClr val="accent2"/>
                </a:solidFill>
                <a:cs typeface="+mn-cs"/>
              </a:rPr>
              <a:t>/products/</a:t>
            </a:r>
            <a:r>
              <a:rPr lang="en-GB" sz="2000" dirty="0" smtClean="0">
                <a:cs typeface="+mn-cs"/>
              </a:rPr>
              <a:t> locates the file  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var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/www/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products/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index.html</a:t>
            </a: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1042988" y="1268413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 eaLnBrk="1" hangingPunct="1"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  <a:endParaRPr lang="en-GB" dirty="0" smtClean="0">
              <a:cs typeface="+mn-cs"/>
            </a:endParaRPr>
          </a:p>
          <a:p>
            <a:pPr lvl="1" eaLnBrk="1" hangingPunct="1">
              <a:defRPr/>
            </a:pPr>
            <a:r>
              <a:rPr lang="en-GB" dirty="0" smtClean="0"/>
              <a:t>Give the full URL for each file on this web server.</a:t>
            </a:r>
          </a:p>
          <a:p>
            <a:pPr lvl="1" eaLnBrk="1" hangingPunct="1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server takes a client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and gives something back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Browser</a:t>
            </a:r>
            <a:r>
              <a:rPr lang="en-GB" sz="2000" smtClean="0"/>
              <a:t> requests a </a:t>
            </a:r>
            <a:r>
              <a:rPr lang="en-GB" sz="2000" i="1" smtClean="0"/>
              <a:t>resource.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Server</a:t>
            </a:r>
            <a:r>
              <a:rPr lang="en-GB" sz="2000" smtClean="0"/>
              <a:t> gets the request, finds the resource, and returns something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Resource can be an </a:t>
            </a:r>
            <a:r>
              <a:rPr lang="en-GB" sz="2000" i="1" smtClean="0"/>
              <a:t>HTML page</a:t>
            </a:r>
            <a:r>
              <a:rPr lang="en-GB" sz="2000" smtClean="0"/>
              <a:t>, </a:t>
            </a:r>
            <a:r>
              <a:rPr lang="en-GB" sz="2000" i="1" smtClean="0"/>
              <a:t>PDF file</a:t>
            </a:r>
            <a:r>
              <a:rPr lang="en-GB" sz="2000" smtClean="0"/>
              <a:t>, </a:t>
            </a:r>
            <a:r>
              <a:rPr lang="en-GB" sz="2000" i="1" smtClean="0"/>
              <a:t>picture</a:t>
            </a:r>
            <a:r>
              <a:rPr lang="en-GB" sz="2000" smtClean="0"/>
              <a:t>, </a:t>
            </a:r>
            <a:r>
              <a:rPr lang="en-GB" sz="2000" i="1" smtClean="0"/>
              <a:t>fragment of XML</a:t>
            </a:r>
            <a:r>
              <a:rPr lang="en-GB" sz="2000" smtClean="0"/>
              <a:t>, </a:t>
            </a:r>
            <a:r>
              <a:rPr lang="en-GB" sz="2000" i="1" smtClean="0"/>
              <a:t>sound file</a:t>
            </a:r>
            <a:r>
              <a:rPr lang="en-GB" sz="2000" smtClean="0"/>
              <a:t>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b="1" smtClean="0">
                <a:solidFill>
                  <a:srgbClr val="FF3300"/>
                </a:solidFill>
                <a:cs typeface="+mn-cs"/>
              </a:rPr>
              <a:t>Response</a:t>
            </a:r>
            <a:r>
              <a:rPr lang="en-GB" sz="2400" smtClean="0">
                <a:cs typeface="+mn-cs"/>
              </a:rPr>
              <a:t> is formatted as a header, with success code and other information, followed by the resource data.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A </a:t>
            </a:r>
            <a:r>
              <a:rPr lang="en-GB" sz="2000" b="1" smtClean="0"/>
              <a:t>content-type field</a:t>
            </a:r>
            <a:r>
              <a:rPr lang="en-GB" sz="2000" smtClean="0"/>
              <a:t> in the header informs the client how the resource data is to be interpreted.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If the resource is not present, server issues a “</a:t>
            </a:r>
            <a:r>
              <a:rPr lang="en-GB" sz="2000" b="1" smtClean="0"/>
              <a:t>404 not found</a:t>
            </a:r>
            <a:r>
              <a:rPr lang="en-GB" sz="2000" smtClean="0"/>
              <a:t>” response.</a:t>
            </a:r>
            <a:endParaRPr lang="en-GB" sz="180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Application Protocols see: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smtClean="0">
                <a:cs typeface="+mn-cs"/>
              </a:rPr>
              <a:t>Chapter 2 of </a:t>
            </a:r>
            <a:r>
              <a:rPr lang="en-GB" i="1" smtClean="0">
                <a:cs typeface="+mn-cs"/>
              </a:rPr>
              <a:t>Kurose and Ross</a:t>
            </a:r>
            <a:r>
              <a:rPr lang="en-GB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servers and Apache see:</a:t>
            </a: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Apache: The Definitive Guide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Ben Laurie and Peter Laurie,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Webmaster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Stephen Spainhour and Robert Eckstein,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client technology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 Design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Jennifer Niederst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Coming Next in the Lab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Apache configuration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Real HTTP requests and responses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Server directives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Setting up a basic web server</a:t>
            </a:r>
          </a:p>
          <a:p>
            <a:pPr marL="0" indent="0"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Interactive Services</a:t>
            </a:r>
          </a:p>
          <a:p>
            <a:pPr lvl="1" eaLnBrk="1" hangingPunct="1">
              <a:defRPr/>
            </a:pPr>
            <a:r>
              <a:rPr lang="en-GB" smtClean="0"/>
              <a:t>Server-Side Includes</a:t>
            </a:r>
          </a:p>
          <a:p>
            <a:pPr lvl="1" eaLnBrk="1" hangingPunct="1">
              <a:defRPr/>
            </a:pPr>
            <a:r>
              <a:rPr lang="en-GB" smtClean="0"/>
              <a:t>CGI</a:t>
            </a:r>
          </a:p>
          <a:p>
            <a:pPr lvl="1" eaLnBrk="1" hangingPunct="1">
              <a:defRPr/>
            </a:pPr>
            <a:r>
              <a:rPr lang="en-GB" smtClean="0"/>
              <a:t>Server-side scripting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client (browser) lets the user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something from the server and shows the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sz="2400" smtClean="0">
                <a:cs typeface="+mn-cs"/>
              </a:rPr>
              <a:t> of the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use TCP to make a connection to a web server and how to speak HTTP to make a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render HTML for display and how to display images and other embedded objects (perhaps with the help of plug-ins).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use style sheets to modify presentation of the HTML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Provides an interpreter for JavaScript files so that some interaction can be provided in the user agent.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display forms and pass data entered into a form to the server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0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447800"/>
            <a:ext cx="7989887" cy="61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Server Share Statistics (August 1995 to March </a:t>
            </a:r>
            <a:r>
              <a:rPr lang="en-GB" sz="2000" dirty="0" smtClean="0">
                <a:cs typeface="+mn-cs"/>
              </a:rPr>
              <a:t>2012)</a:t>
            </a:r>
            <a:endParaRPr lang="en-GB" sz="2000" dirty="0" smtClean="0">
              <a:cs typeface="+mn-cs"/>
            </a:endParaRPr>
          </a:p>
          <a:p>
            <a:pPr marL="0" indent="0" eaLnBrk="1" hangingPunct="1">
              <a:defRPr/>
            </a:pPr>
            <a:endParaRPr lang="en-GB" sz="2000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http://</a:t>
            </a:r>
            <a:r>
              <a:rPr lang="en-GB" sz="2000" dirty="0" err="1">
                <a:latin typeface="Arial" charset="0"/>
                <a:ea typeface="ＭＳ Ｐゴシック" charset="0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</a:rPr>
              <a:t>/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844824"/>
            <a:ext cx="6985000" cy="381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on windows professional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Windows only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ASP technology provides server scripting in multiple languages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FrontPage server extensions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ansea - Engineering1">
  <a:themeElements>
    <a:clrScheme name="Swansea - Engineering1 2">
      <a:dk1>
        <a:srgbClr val="000000"/>
      </a:dk1>
      <a:lt1>
        <a:srgbClr val="FFFFFF"/>
      </a:lt1>
      <a:dk2>
        <a:srgbClr val="0067B6"/>
      </a:dk2>
      <a:lt2>
        <a:srgbClr val="808080"/>
      </a:lt2>
      <a:accent1>
        <a:srgbClr val="0067B6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B8D7"/>
      </a:accent5>
      <a:accent6>
        <a:srgbClr val="737373"/>
      </a:accent6>
      <a:hlink>
        <a:srgbClr val="469ADB"/>
      </a:hlink>
      <a:folHlink>
        <a:srgbClr val="3E3E3E"/>
      </a:folHlink>
    </a:clrScheme>
    <a:fontScheme name="Swansea - Engineering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lnDef>
  </a:objectDefaults>
  <a:extraClrSchemeLst>
    <a:extraClrScheme>
      <a:clrScheme name="Swansea - Engineering1 1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2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3">
        <a:dk1>
          <a:srgbClr val="000000"/>
        </a:dk1>
        <a:lt1>
          <a:srgbClr val="FE8F1E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EC6AB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soe</Template>
  <TotalTime>736</TotalTime>
  <Words>2772</Words>
  <Application>Microsoft Macintosh PowerPoint</Application>
  <PresentationFormat>On-screen Show (4:3)</PresentationFormat>
  <Paragraphs>528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Times</vt:lpstr>
      <vt:lpstr>굴림</vt:lpstr>
      <vt:lpstr>Arial</vt:lpstr>
      <vt:lpstr>ＭＳ Ｐゴシック</vt:lpstr>
      <vt:lpstr>Courier New</vt:lpstr>
      <vt:lpstr>Times New Roman</vt:lpstr>
      <vt:lpstr>Comic Sans MS</vt:lpstr>
      <vt:lpstr>Garamond</vt:lpstr>
      <vt:lpstr>Verdana</vt:lpstr>
      <vt:lpstr>Swansea - Engineering1</vt:lpstr>
      <vt:lpstr>Basic Web Server Operation </vt:lpstr>
      <vt:lpstr>Part 3: Server-Side Programming</vt:lpstr>
      <vt:lpstr>Basic Web Server Operation</vt:lpstr>
      <vt:lpstr>The Roles of a Web Server</vt:lpstr>
      <vt:lpstr>The Roles of a Web Client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Introducing Apache Web Server</vt:lpstr>
      <vt:lpstr>Some features of Apache</vt:lpstr>
      <vt:lpstr>Basic Web Server Operation</vt:lpstr>
      <vt:lpstr>HTTP request message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Coming Next in the Lab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45</cp:revision>
  <cp:lastPrinted>1601-01-01T00:00:00Z</cp:lastPrinted>
  <dcterms:created xsi:type="dcterms:W3CDTF">2003-05-12T00:44:42Z</dcterms:created>
  <dcterms:modified xsi:type="dcterms:W3CDTF">2012-03-13T08:25:17Z</dcterms:modified>
</cp:coreProperties>
</file>