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notesMasterIdLst>
    <p:notesMasterId r:id="rId59"/>
  </p:notesMasterIdLst>
  <p:handoutMasterIdLst>
    <p:handoutMasterId r:id="rId60"/>
  </p:handoutMasterIdLst>
  <p:sldIdLst>
    <p:sldId id="265" r:id="rId2"/>
    <p:sldId id="266" r:id="rId3"/>
    <p:sldId id="301" r:id="rId4"/>
    <p:sldId id="348" r:id="rId5"/>
    <p:sldId id="349" r:id="rId6"/>
    <p:sldId id="350" r:id="rId7"/>
    <p:sldId id="347" r:id="rId8"/>
    <p:sldId id="303" r:id="rId9"/>
    <p:sldId id="351" r:id="rId10"/>
    <p:sldId id="323" r:id="rId11"/>
    <p:sldId id="315" r:id="rId12"/>
    <p:sldId id="316" r:id="rId13"/>
    <p:sldId id="332" r:id="rId14"/>
    <p:sldId id="333" r:id="rId15"/>
    <p:sldId id="346" r:id="rId16"/>
    <p:sldId id="317" r:id="rId17"/>
    <p:sldId id="318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28" r:id="rId28"/>
    <p:sldId id="325" r:id="rId29"/>
    <p:sldId id="361" r:id="rId30"/>
    <p:sldId id="362" r:id="rId31"/>
    <p:sldId id="326" r:id="rId32"/>
    <p:sldId id="327" r:id="rId33"/>
    <p:sldId id="278" r:id="rId34"/>
    <p:sldId id="282" r:id="rId35"/>
    <p:sldId id="283" r:id="rId36"/>
    <p:sldId id="334" r:id="rId37"/>
    <p:sldId id="335" r:id="rId38"/>
    <p:sldId id="336" r:id="rId39"/>
    <p:sldId id="329" r:id="rId40"/>
    <p:sldId id="269" r:id="rId41"/>
    <p:sldId id="270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30" r:id="rId51"/>
    <p:sldId id="258" r:id="rId52"/>
    <p:sldId id="345" r:id="rId53"/>
    <p:sldId id="280" r:id="rId54"/>
    <p:sldId id="298" r:id="rId55"/>
    <p:sldId id="324" r:id="rId56"/>
    <p:sldId id="300" r:id="rId57"/>
    <p:sldId id="299" r:id="rId58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굴림" charset="0"/>
        <a:cs typeface="굴림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37" autoAdjust="0"/>
  </p:normalViewPr>
  <p:slideViewPr>
    <p:cSldViewPr>
      <p:cViewPr>
        <p:scale>
          <a:sx n="50" d="100"/>
          <a:sy n="50" d="100"/>
        </p:scale>
        <p:origin x="-318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64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Basic Web Server Operation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C4957989-B827-1C41-9302-DA9C183BAA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07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굴림" charset="0"/>
              </a:defRPr>
            </a:lvl1pPr>
          </a:lstStyle>
          <a:p>
            <a:pPr>
              <a:defRPr/>
            </a:pPr>
            <a:fld id="{32DC588C-673F-E142-8984-2B87765FC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7780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1pPr>
    <a:lvl2pPr marL="742950" indent="-28575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2pPr>
    <a:lvl3pPr marL="11430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3pPr>
    <a:lvl4pPr marL="16002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4pPr>
    <a:lvl5pPr marL="2057400" indent="-228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0"/>
        <a:ea typeface="굴림" charset="0"/>
        <a:cs typeface="굴림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AC5952-889E-5F46-9EF6-B4616DA17E98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327B2F-44E5-814A-BBCB-036635C87417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80E423-DB38-664F-AF2B-9F41ED3C95C1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Apache: 420</a:t>
            </a:r>
            <a:r>
              <a:rPr lang="en-GB" baseline="0" dirty="0" smtClean="0"/>
              <a:t> million!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5BDD3-FC9F-CE42-85FF-CC3C3F583F7F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CBEA44-C805-6041-B6BF-354906FA846A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12301-5238-DD4D-A430-964393E88E37}" type="slidenum">
              <a:rPr lang="en-US" altLang="ko-KR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CC9D0B-854F-4545-81EC-7F672E1451B2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4FD5A2-0EA8-8547-81E3-0B8F7B7A0DC4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EB39D7-6503-9348-B0C6-52F101E07CEC}" type="slidenum">
              <a:rPr lang="en-US" altLang="ko-KR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504629-EE5C-E84B-AEBF-793219C55A12}" type="slidenum">
              <a:rPr lang="en-US" altLang="ko-KR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6B3C9C-F898-D741-AD77-8B73EC5624D7}" type="slidenum">
              <a:rPr lang="en-US" altLang="ko-KR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28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EB1085-430C-FA42-BFE6-32AE476DC913}" type="slidenum">
              <a:rPr lang="en-US" altLang="ko-KR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C9DA-2D29-B14B-84B4-7900E5339102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DD12D-76AE-7647-B01B-41AE5C8C340B}" type="slidenum">
              <a:rPr lang="en-US" altLang="ko-KR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221B5-16B7-F945-A294-5D53117AA7D2}" type="slidenum">
              <a:rPr lang="en-US" altLang="ko-KR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84E9CC-6494-9F4C-AB29-4E05C155131F}" type="slidenum">
              <a:rPr lang="en-US" altLang="ko-KR"/>
              <a:pPr>
                <a:defRPr/>
              </a:pPr>
              <a:t>33</a:t>
            </a:fld>
            <a:endParaRPr lang="en-US" altLang="ko-K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B98C99-23FF-CE4C-B10E-6A6BC47D5F5B}" type="slidenum">
              <a:rPr lang="en-US" altLang="ko-KR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9CC46-EA16-2749-BBF4-3DC4ED3C9E75}" type="slidenum">
              <a:rPr lang="en-US" altLang="ko-KR"/>
              <a:pPr>
                <a:defRPr/>
              </a:pPr>
              <a:t>35</a:t>
            </a:fld>
            <a:endParaRPr lang="en-US" altLang="ko-K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43617-3522-5A42-99C5-5DF1498C8BE0}" type="slidenum">
              <a:rPr lang="en-US" altLang="ko-KR"/>
              <a:pPr>
                <a:defRPr/>
              </a:pPr>
              <a:t>36</a:t>
            </a:fld>
            <a:endParaRPr lang="en-US" altLang="ko-K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69CA8B-44A4-614F-955C-725A7CC68F6A}" type="slidenum">
              <a:rPr lang="en-US" altLang="ko-KR"/>
              <a:pPr>
                <a:defRPr/>
              </a:pPr>
              <a:t>37</a:t>
            </a:fld>
            <a:endParaRPr lang="en-US" altLang="ko-K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AA290-F5C2-5D43-819F-CB44F0FE19B6}" type="slidenum">
              <a:rPr lang="en-US" altLang="ko-KR"/>
              <a:pPr>
                <a:defRPr/>
              </a:pPr>
              <a:t>38</a:t>
            </a:fld>
            <a:endParaRPr lang="en-US" altLang="ko-K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A810A7-F51C-6147-87DD-E038FF33A49A}" type="slidenum">
              <a:rPr lang="en-US" altLang="ko-KR"/>
              <a:pPr>
                <a:defRPr/>
              </a:pPr>
              <a:t>39</a:t>
            </a:fld>
            <a:endParaRPr lang="en-US" altLang="ko-K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DE09D-B3AB-0443-9673-BD0E9AAAB60A}" type="slidenum">
              <a:rPr lang="en-US" altLang="ko-KR"/>
              <a:pPr>
                <a:defRPr/>
              </a:pPr>
              <a:t>40</a:t>
            </a:fld>
            <a:endParaRPr lang="en-US" altLang="ko-KR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EDFEF5-F9C4-7646-A145-5B7520A50F3D}" type="slidenum">
              <a:rPr lang="en-US" altLang="ko-KR"/>
              <a:pPr>
                <a:defRPr/>
              </a:pPr>
              <a:t>41</a:t>
            </a:fld>
            <a:endParaRPr lang="en-US" altLang="ko-KR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6C6840-166D-9A4C-AFE7-1BB67F400C93}" type="slidenum">
              <a:rPr lang="en-US" altLang="ko-KR"/>
              <a:pPr>
                <a:defRPr/>
              </a:pPr>
              <a:t>42</a:t>
            </a:fld>
            <a:endParaRPr lang="en-US" altLang="ko-K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94B67F-C571-0F47-8806-970D3066D476}" type="slidenum">
              <a:rPr lang="en-US" altLang="ko-KR"/>
              <a:pPr>
                <a:defRPr/>
              </a:pPr>
              <a:t>43</a:t>
            </a:fld>
            <a:endParaRPr lang="en-US" altLang="ko-K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FD7A41-631F-2642-A509-DD864851107F}" type="slidenum">
              <a:rPr lang="en-US" altLang="ko-KR"/>
              <a:pPr>
                <a:defRPr/>
              </a:pPr>
              <a:t>44</a:t>
            </a:fld>
            <a:endParaRPr lang="en-US" altLang="ko-K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DEEEE-5C6E-014B-9C7E-EB2599EEE121}" type="slidenum">
              <a:rPr lang="en-US" altLang="ko-KR"/>
              <a:pPr>
                <a:defRPr/>
              </a:pPr>
              <a:t>45</a:t>
            </a:fld>
            <a:endParaRPr lang="en-US" altLang="ko-K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A5E20D-C55F-5D4E-BF77-908301B97EEA}" type="slidenum">
              <a:rPr lang="en-US" altLang="ko-KR"/>
              <a:pPr>
                <a:defRPr/>
              </a:pPr>
              <a:t>46</a:t>
            </a:fld>
            <a:endParaRPr lang="en-US" altLang="ko-K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E4DD6F-8B90-764C-982F-48D3565A5363}" type="slidenum">
              <a:rPr lang="en-US" altLang="ko-KR"/>
              <a:pPr>
                <a:defRPr/>
              </a:pPr>
              <a:t>47</a:t>
            </a:fld>
            <a:endParaRPr lang="en-US" altLang="ko-K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15F1DB-30AC-5543-B235-54594072784A}" type="slidenum">
              <a:rPr lang="en-US" altLang="ko-KR"/>
              <a:pPr>
                <a:defRPr/>
              </a:pPr>
              <a:t>48</a:t>
            </a:fld>
            <a:endParaRPr lang="en-US" altLang="ko-K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24702-FA48-9E47-AAF3-E364DD0810F6}" type="slidenum">
              <a:rPr lang="en-US" altLang="ko-KR"/>
              <a:pPr>
                <a:defRPr/>
              </a:pPr>
              <a:t>49</a:t>
            </a:fld>
            <a:endParaRPr lang="en-US" altLang="ko-K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C736DA-6DB9-7B43-B56B-CC6CD4B7A6D2}" type="slidenum">
              <a:rPr lang="en-US" altLang="ko-KR"/>
              <a:pPr>
                <a:defRPr/>
              </a:pPr>
              <a:t>50</a:t>
            </a:fld>
            <a:endParaRPr lang="en-US" altLang="ko-K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5E9A62-D25D-E34B-BE36-794EA5FE5A4D}" type="slidenum">
              <a:rPr lang="en-US" altLang="ko-KR"/>
              <a:pPr>
                <a:defRPr/>
              </a:pPr>
              <a:t>51</a:t>
            </a:fld>
            <a:endParaRPr lang="en-US" altLang="ko-KR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URIs use UNIX notation for files and directories. Server converts to proper format for host operating system. </a:t>
            </a:r>
          </a:p>
          <a:p>
            <a:pPr eaLnBrk="1" hangingPunct="1">
              <a:defRPr/>
            </a:pPr>
            <a:r>
              <a:rPr lang="en-GB" smtClean="0"/>
              <a:t>On windows IIS document root is usually c:\Inetpub\wwwroot so /products/ might locate the file c:\Inetbub\wwwroot\products\default.htm.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Files are not necessarily located in document root directory. It is possible to </a:t>
            </a:r>
            <a:r>
              <a:rPr lang="en-GB" i="1" smtClean="0"/>
              <a:t>alias</a:t>
            </a:r>
            <a:r>
              <a:rPr lang="en-GB" smtClean="0"/>
              <a:t> a name to any directory. 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902FC-0448-474A-AB5E-F97F00F0A1B0}" type="slidenum">
              <a:rPr lang="en-US" altLang="ko-KR"/>
              <a:pPr>
                <a:defRPr/>
              </a:pPr>
              <a:t>52</a:t>
            </a:fld>
            <a:endParaRPr lang="en-US" altLang="ko-KR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C53CE-9DA9-444A-BD3B-8980381A7C89}" type="slidenum">
              <a:rPr lang="en-US" altLang="ko-KR"/>
              <a:pPr>
                <a:defRPr/>
              </a:pPr>
              <a:t>53</a:t>
            </a:fld>
            <a:endParaRPr lang="en-US" altLang="ko-KR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337A5-EA86-034A-9DCB-0573E6038FF8}" type="slidenum">
              <a:rPr lang="en-US" altLang="ko-KR"/>
              <a:pPr>
                <a:defRPr/>
              </a:pPr>
              <a:t>54</a:t>
            </a:fld>
            <a:endParaRPr lang="en-US" altLang="ko-KR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22654-33A4-6545-AB2D-13BE792556B7}" type="slidenum">
              <a:rPr lang="en-US" altLang="ko-KR"/>
              <a:pPr>
                <a:defRPr/>
              </a:pPr>
              <a:t>55</a:t>
            </a:fld>
            <a:endParaRPr lang="en-US" altLang="ko-K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8D3ECB-67EB-0643-8ADE-EAD2439F74F8}" type="slidenum">
              <a:rPr lang="en-US" altLang="ko-KR"/>
              <a:pPr>
                <a:defRPr/>
              </a:pPr>
              <a:t>56</a:t>
            </a:fld>
            <a:endParaRPr lang="en-US" altLang="ko-KR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36B870-693D-0B4D-A117-1E77E93FD50B}" type="slidenum">
              <a:rPr lang="en-US" altLang="ko-KR"/>
              <a:pPr>
                <a:defRPr/>
              </a:pPr>
              <a:t>57</a:t>
            </a:fld>
            <a:endParaRPr lang="en-US" altLang="ko-KR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2C05C7-E317-8A4B-934A-A52E894A10C7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EG-259 Web Applications Technology</a:t>
            </a:r>
            <a:br>
              <a:rPr lang="en-US" altLang="ko-KR"/>
            </a:br>
            <a:r>
              <a:rPr lang="en-US" altLang="ko-KR"/>
              <a:t>Basic Web Server Operation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(c) University of Wales Swansea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3371CE-6B35-DD4E-97D2-1A8809C24499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</p:spPr>
        <p:txBody>
          <a:bodyPr/>
          <a:lstStyle/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Browser knows how to use DNS and TCP to make a connection to a web server and how to speak HTTP to make a request.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Browser knows how to render HTML for display and how to display images and other embedded objects (perhaps with the help of plug-ins).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Can use style sheets to modify presentation of the HTML 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Provides an interpreter for JavaScript files so that additional interaction can be provided in the user agent.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Can display forms and pass data entered into a form to the server </a:t>
            </a:r>
          </a:p>
          <a:p>
            <a:pPr marL="171450" indent="-171450">
              <a:lnSpc>
                <a:spcPct val="80000"/>
              </a:lnSpc>
              <a:buFont typeface="Arial"/>
              <a:buChar char="•"/>
              <a:defRPr/>
            </a:pPr>
            <a:r>
              <a:rPr lang="en-GB" sz="1200" dirty="0" smtClean="0"/>
              <a:t>Available on a range of devices from TVs to Mobile phones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3419475" y="5011738"/>
            <a:ext cx="5665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>
                <a:solidFill>
                  <a:schemeClr val="bg1"/>
                </a:solidFill>
                <a:latin typeface="Arial" charset="0"/>
              </a:rPr>
              <a:t>EG-259 Web Applications Technology</a:t>
            </a:r>
          </a:p>
        </p:txBody>
      </p:sp>
    </p:spTree>
    <p:extLst>
      <p:ext uri="{BB962C8B-B14F-4D97-AF65-F5344CB8AC3E}">
        <p14:creationId xmlns:p14="http://schemas.microsoft.com/office/powerpoint/2010/main" val="423314067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22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974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353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0211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032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0361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7277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6471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523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7796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2644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180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2013/03/01/march-2013-web-server-survey.html" TargetMode="External"/><Relationship Id="rId4" Type="http://schemas.openxmlformats.org/officeDocument/2006/relationships/image" Target="../media/image2.tmp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nginx.org/Mai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ttpd.apach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Basic Web Server Operation</a:t>
            </a:r>
            <a:r>
              <a:rPr lang="en-GB" sz="4800" dirty="0" smtClean="0">
                <a:cs typeface="+mj-cs"/>
              </a:rPr>
              <a:t/>
            </a:r>
            <a:br>
              <a:rPr lang="en-GB" sz="4800" dirty="0" smtClean="0">
                <a:cs typeface="+mj-cs"/>
              </a:rPr>
            </a:br>
            <a:endParaRPr lang="en-GB" sz="4000" dirty="0" smtClean="0">
              <a:cs typeface="+mj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GB" smtClean="0">
                <a:cs typeface="+mn-cs"/>
              </a:rPr>
              <a:t>Dr C. P. Jobling (C.P.Jobling@Swansea.ac.uk)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Hypertext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Modern Web Servers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8906" y="1129223"/>
            <a:ext cx="7989887" cy="612775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GB" dirty="0" smtClean="0">
                <a:cs typeface="+mn-cs"/>
              </a:rPr>
              <a:t>Server Share Statistics (August 1995 to March 2013)</a:t>
            </a:r>
          </a:p>
          <a:p>
            <a:pPr marL="0" indent="0" eaLnBrk="1" hangingPunct="1">
              <a:defRPr/>
            </a:pPr>
            <a:endParaRPr lang="en-GB" dirty="0" smtClean="0">
              <a:cs typeface="+mn-cs"/>
            </a:endParaRPr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4837113" y="5516563"/>
            <a:ext cx="4054475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GB" sz="2000" dirty="0">
                <a:latin typeface="Arial" charset="0"/>
                <a:ea typeface="ＭＳ Ｐゴシック" charset="0"/>
              </a:rPr>
              <a:t>Source: 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http://</a:t>
            </a:r>
            <a:r>
              <a:rPr lang="en-GB" sz="2000" dirty="0" err="1">
                <a:latin typeface="Arial" charset="0"/>
                <a:ea typeface="ＭＳ Ｐゴシック" charset="0"/>
                <a:hlinkClick r:id="rId3"/>
              </a:rPr>
              <a:t>news.netcraft.com</a:t>
            </a:r>
            <a:r>
              <a:rPr lang="en-GB" sz="2000" dirty="0">
                <a:latin typeface="Arial" charset="0"/>
                <a:ea typeface="ＭＳ Ｐゴシック" charset="0"/>
                <a:hlinkClick r:id="rId3"/>
              </a:rPr>
              <a:t>/</a:t>
            </a:r>
            <a:endParaRPr lang="en-GB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endParaRPr lang="en-GB" sz="2000" dirty="0">
              <a:latin typeface="Arial" charset="0"/>
              <a:ea typeface="ＭＳ Ｐゴシック" charset="0"/>
            </a:endParaRPr>
          </a:p>
        </p:txBody>
      </p:sp>
      <p:pic>
        <p:nvPicPr>
          <p:cNvPr id="5" name="Picture 4" descr="March 2013 Web Server Survey | Netcraft - Mozilla Firefox">
            <a:hlinkClick r:id="rId3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2" t="24728" r="23530" b="31429"/>
          <a:stretch/>
        </p:blipFill>
        <p:spPr>
          <a:xfrm>
            <a:off x="827584" y="1782677"/>
            <a:ext cx="6523756" cy="380656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Web Servers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>
                <a:cs typeface="+mn-cs"/>
              </a:rPr>
              <a:t>Apache Web Server (more later)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Microsoft Internet Information Service (IIS)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Standard on windows professional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Windows only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Standard web services (files and CGI) 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ASP technology provides server scripting in multiple languages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FrontPage server extensions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Key component of .NET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Apache Tomcat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A web server written in Java 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Runs on any platform that supports Java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Standard web services (files and CGI) 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A “servlet container” which uses Java as a web application programming language and Java Server Pages (JSP) for interactivity.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Key component of J2EE.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NGINX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A webserver that is designed to handle large numbers of simultaneous requests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Uses an event driven architecture rather than spawning a new thread per connection.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Allows popular websites to cope with large loads with predictable memory requirements.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Powers </a:t>
            </a:r>
            <a:r>
              <a:rPr lang="en-US" dirty="0" err="1" smtClean="0">
                <a:cs typeface="+mn-cs"/>
              </a:rPr>
              <a:t>Wordpress,com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github.com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sourceforge</a:t>
            </a:r>
            <a:r>
              <a:rPr lang="en-US" dirty="0" smtClean="0">
                <a:cs typeface="+mn-cs"/>
              </a:rPr>
              <a:t> etc.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More at: </a:t>
            </a:r>
            <a:r>
              <a:rPr lang="en-US" dirty="0" smtClean="0">
                <a:cs typeface="+mn-cs"/>
                <a:hlinkClick r:id="rId2"/>
              </a:rPr>
              <a:t>http://wiki.nginx.org/Main</a:t>
            </a:r>
            <a:endParaRPr lang="en-US" dirty="0" smtClean="0">
              <a:cs typeface="+mn-cs"/>
            </a:endParaRPr>
          </a:p>
          <a:p>
            <a:pPr marL="0" indent="0"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Apache Web Server (history)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The very first web server was built by Tim Berners-Lee at CERN </a:t>
            </a:r>
            <a:r>
              <a:rPr lang="en-GB" sz="3600" i="1" dirty="0" smtClean="0"/>
              <a:t>circa </a:t>
            </a:r>
            <a:r>
              <a:rPr lang="en-GB" sz="3600" dirty="0" smtClean="0"/>
              <a:t>1989</a:t>
            </a: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sz="3600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>
                <a:cs typeface="+mn-cs"/>
              </a:rPr>
              <a:t>First really popular web server was developed by NCSA and was available to all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9253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Apache was originally developed as a bug-fixed (“patched”) version of the NCSA Web Server version 1.3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First release 1995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2418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Part 3: Server-Side Programming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03263" y="2133600"/>
            <a:ext cx="7858125" cy="403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Basic Web Server Operation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Interactive Services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Server-side Scripting in PHP</a:t>
            </a:r>
          </a:p>
          <a:p>
            <a:pPr marL="457200" indent="-457200" eaLnBrk="1" hangingPunct="1">
              <a:defRPr/>
            </a:pPr>
            <a:r>
              <a:rPr lang="en-US" sz="3200" dirty="0" smtClean="0">
                <a:cs typeface="+mn-cs"/>
              </a:rPr>
              <a:t>Application Frameworks</a:t>
            </a:r>
          </a:p>
          <a:p>
            <a:pPr marL="457200" indent="-457200" eaLnBrk="1" hangingPunct="1">
              <a:defRPr/>
            </a:pPr>
            <a:r>
              <a:rPr lang="en-US" sz="3200" dirty="0" err="1" smtClean="0">
                <a:cs typeface="+mn-cs"/>
              </a:rPr>
              <a:t>RESTful</a:t>
            </a:r>
            <a:r>
              <a:rPr lang="en-US" sz="3200" dirty="0" smtClean="0">
                <a:cs typeface="+mn-cs"/>
              </a:rPr>
              <a:t> Web Services</a:t>
            </a: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  <a:p>
            <a:pPr marL="457200" indent="-457200" eaLnBrk="1" hangingPunct="1">
              <a:defRPr/>
            </a:pP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36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3600" dirty="0" smtClean="0"/>
              <a:t>Apache is open source and is developed and maintained by a group of volunteers</a:t>
            </a:r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0176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Apache Web Server (history)</a:t>
            </a:r>
            <a:endParaRPr lang="en-GB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cs typeface="+mn-cs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Apache is the most popular web server in use today (55% of the market, 102 Million active sites)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Program called </a:t>
            </a:r>
            <a:r>
              <a:rPr lang="en-GB" i="1" dirty="0" err="1" smtClean="0">
                <a:cs typeface="+mn-cs"/>
              </a:rPr>
              <a:t>httpd</a:t>
            </a:r>
            <a:r>
              <a:rPr lang="en-GB" dirty="0" smtClean="0">
                <a:cs typeface="+mn-cs"/>
              </a:rPr>
              <a:t> and runs on most common platforms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cs typeface="+mn-cs"/>
              </a:rPr>
              <a:t>Latest version 2.24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3515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dirty="0" smtClean="0">
                <a:cs typeface="+mn-cs"/>
              </a:rPr>
              <a:t>Efficient: efficient at serving files, low impact on host.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9888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dirty="0" smtClean="0"/>
              <a:t>Easy to set up for basic web services: files, SSI and CGI</a:t>
            </a:r>
          </a:p>
          <a:p>
            <a:pPr>
              <a:lnSpc>
                <a:spcPct val="80000"/>
              </a:lnSpc>
              <a:defRPr/>
            </a:pPr>
            <a:r>
              <a:rPr lang="en-GB" sz="3200" dirty="0" smtClean="0"/>
              <a:t>Just put files into “</a:t>
            </a:r>
            <a:r>
              <a:rPr lang="en-GB" sz="3200" i="1" dirty="0" smtClean="0"/>
              <a:t>document root</a:t>
            </a:r>
            <a:r>
              <a:rPr lang="en-GB" sz="3200" dirty="0" smtClean="0"/>
              <a:t>” or “</a:t>
            </a:r>
            <a:r>
              <a:rPr lang="en-GB" sz="3200" i="1" dirty="0" err="1" smtClean="0"/>
              <a:t>cgi</a:t>
            </a:r>
            <a:r>
              <a:rPr lang="en-GB" sz="3200" i="1" dirty="0" smtClean="0"/>
              <a:t>-bin</a:t>
            </a:r>
            <a:r>
              <a:rPr lang="en-GB" sz="3200" dirty="0" smtClean="0"/>
              <a:t>” and they are “</a:t>
            </a:r>
            <a:r>
              <a:rPr lang="en-GB" sz="3200" i="1" dirty="0" smtClean="0"/>
              <a:t>on the web</a:t>
            </a:r>
            <a:r>
              <a:rPr lang="en-GB" sz="3200" dirty="0" smtClean="0"/>
              <a:t>” 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8945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Extensible and modular: base services extensible by use of modules, e.g.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authentication 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authorization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session management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 logging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“In memory” server scripting: </a:t>
            </a:r>
            <a:r>
              <a:rPr lang="en-GB" sz="2800" dirty="0" err="1" smtClean="0"/>
              <a:t>mod_perl</a:t>
            </a:r>
            <a:r>
              <a:rPr lang="en-GB" sz="2800" dirty="0" smtClean="0"/>
              <a:t>, </a:t>
            </a:r>
            <a:r>
              <a:rPr lang="en-GB" sz="2800" dirty="0" err="1" smtClean="0"/>
              <a:t>mod_python</a:t>
            </a:r>
            <a:r>
              <a:rPr lang="en-GB" sz="2800" dirty="0" smtClean="0"/>
              <a:t>, PHP, FrontPage server extensions, … even ASP!.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7574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Flexible</a:t>
            </a:r>
            <a:r>
              <a:rPr lang="en-GB" dirty="0"/>
              <a:t> </a:t>
            </a:r>
            <a:r>
              <a:rPr lang="en-GB" dirty="0" smtClean="0"/>
              <a:t>- </a:t>
            </a:r>
            <a:r>
              <a:rPr lang="en-GB" sz="2800" dirty="0" smtClean="0"/>
              <a:t>not just a web server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can be a proxy server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web cache</a:t>
            </a:r>
            <a:endParaRPr lang="en-GB" sz="2800" dirty="0"/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enables virtual hosting, </a:t>
            </a:r>
            <a:r>
              <a:rPr lang="en-GB" sz="2800" dirty="0" err="1" smtClean="0"/>
              <a:t>etc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74045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Some features of Apache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Installed on the EG-259 Virtual Machine</a:t>
            </a:r>
            <a:endParaRPr lang="en-GB" sz="2800" dirty="0" smtClean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360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3053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rgbClr val="FF3300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rgbClr val="FF3300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request message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2000" smtClean="0">
                <a:cs typeface="+mn-cs"/>
              </a:rPr>
              <a:t>Two types of HTTP messages: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, </a:t>
            </a:r>
            <a:r>
              <a:rPr lang="en-US" sz="2000" i="1" smtClean="0">
                <a:solidFill>
                  <a:srgbClr val="FF0000"/>
                </a:solidFill>
                <a:cs typeface="+mn-cs"/>
              </a:rPr>
              <a:t>response</a:t>
            </a:r>
            <a:endParaRPr lang="en-US" sz="2000" i="1" smtClean="0">
              <a:solidFill>
                <a:schemeClr val="accent2"/>
              </a:solidFill>
              <a:cs typeface="+mn-cs"/>
            </a:endParaRPr>
          </a:p>
          <a:p>
            <a:pPr marL="0" indent="0" eaLnBrk="1" hangingPunct="1">
              <a:defRPr/>
            </a:pPr>
            <a:r>
              <a:rPr lang="en-US" sz="2000" smtClean="0">
                <a:solidFill>
                  <a:srgbClr val="FF0000"/>
                </a:solidFill>
                <a:cs typeface="+mn-cs"/>
              </a:rPr>
              <a:t>HTTP request message:</a:t>
            </a:r>
            <a:endParaRPr lang="en-US" sz="2000" smtClean="0">
              <a:cs typeface="+mn-cs"/>
            </a:endParaRPr>
          </a:p>
          <a:p>
            <a:pPr lvl="1" eaLnBrk="1" hangingPunct="1">
              <a:defRPr/>
            </a:pPr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GET /somedir/page.html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www.someschool.edu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</a:t>
            </a:r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Only two types of HTTP messages: </a:t>
            </a: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HTTP request</a:t>
            </a: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HTTP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5887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Basic Web Server Operation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Hypertext Transfer Protocol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HTTP </a:t>
            </a:r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HTTP request message:</a:t>
            </a:r>
            <a:endParaRPr lang="en-US" dirty="0"/>
          </a:p>
          <a:p>
            <a:pPr>
              <a:defRPr/>
            </a:pPr>
            <a:r>
              <a:rPr lang="en-US" sz="3200" dirty="0" smtClean="0"/>
              <a:t>ASCII (human-readable format)</a:t>
            </a:r>
            <a:endParaRPr 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53231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GET /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</a:rPr>
              <a:t>somedir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</a:rPr>
              <a:t>page.html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 HTTP/1.1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Host: </a:t>
            </a:r>
            <a:r>
              <a:rPr lang="en-US" sz="2000" b="1" dirty="0" err="1">
                <a:latin typeface="Courier New" charset="0"/>
              </a:rPr>
              <a:t>www.someschool.edu</a:t>
            </a: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Connection: close </a:t>
            </a:r>
          </a:p>
          <a:p>
            <a:pPr>
              <a:defRPr/>
            </a:pPr>
            <a:r>
              <a:rPr lang="en-US" sz="2000" b="1" dirty="0" err="1">
                <a:latin typeface="Courier New" charset="0"/>
              </a:rPr>
              <a:t>Accept-language:fr</a:t>
            </a: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endParaRPr lang="en-US" sz="2400" dirty="0">
              <a:latin typeface="Times New Roman" charset="0"/>
            </a:endParaRPr>
          </a:p>
          <a:p>
            <a:pPr>
              <a:defRPr/>
            </a:pPr>
            <a:r>
              <a:rPr lang="en-US" sz="2000" dirty="0">
                <a:latin typeface="Arial" charset="0"/>
              </a:rPr>
              <a:t>(extra carriage return, line feed)</a:t>
            </a:r>
            <a:r>
              <a:rPr lang="en-US" sz="2400" dirty="0">
                <a:latin typeface="Times New Roman" charset="0"/>
              </a:rPr>
              <a:t> </a:t>
            </a: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198438" y="3103563"/>
            <a:ext cx="2763837" cy="1006475"/>
            <a:chOff x="135" y="1955"/>
            <a:chExt cx="1887" cy="634"/>
          </a:xfrm>
        </p:grpSpPr>
        <p:sp>
          <p:nvSpPr>
            <p:cNvPr id="216070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Comic Sans MS" charset="0"/>
                </a:rPr>
                <a:t>HEAD </a:t>
              </a:r>
              <a:r>
                <a:rPr lang="en-US" sz="2000" dirty="0" smtClean="0">
                  <a:solidFill>
                    <a:schemeClr val="accent2"/>
                  </a:solidFill>
                  <a:latin typeface="Comic Sans MS" charset="0"/>
                </a:rPr>
                <a:t>commands)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4821" name="Group 8"/>
          <p:cNvGrpSpPr>
            <a:grpSpLocks/>
          </p:cNvGrpSpPr>
          <p:nvPr/>
        </p:nvGrpSpPr>
        <p:grpSpPr bwMode="auto">
          <a:xfrm>
            <a:off x="1938338" y="3752850"/>
            <a:ext cx="1231900" cy="1311275"/>
            <a:chOff x="1323" y="2364"/>
            <a:chExt cx="840" cy="826"/>
          </a:xfrm>
        </p:grpSpPr>
        <p:sp>
          <p:nvSpPr>
            <p:cNvPr id="216073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4822" name="Group 11"/>
          <p:cNvGrpSpPr>
            <a:grpSpLocks/>
          </p:cNvGrpSpPr>
          <p:nvPr/>
        </p:nvGrpSpPr>
        <p:grpSpPr bwMode="auto">
          <a:xfrm>
            <a:off x="449263" y="5208588"/>
            <a:ext cx="2636837" cy="1311275"/>
            <a:chOff x="307" y="3281"/>
            <a:chExt cx="1799" cy="826"/>
          </a:xfrm>
        </p:grpSpPr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077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78487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message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3181350" y="1987550"/>
            <a:ext cx="53752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Connection close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 dirty="0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Courier New" charset="0"/>
              </a:rPr>
              <a:t>data data data data data ...</a:t>
            </a:r>
            <a:r>
              <a:rPr lang="en-US" sz="2000" b="1" dirty="0">
                <a:latin typeface="Courier New" charset="0"/>
              </a:rPr>
              <a:t> </a:t>
            </a:r>
          </a:p>
        </p:txBody>
      </p:sp>
      <p:grpSp>
        <p:nvGrpSpPr>
          <p:cNvPr id="36867" name="Group 4"/>
          <p:cNvGrpSpPr>
            <a:grpSpLocks/>
          </p:cNvGrpSpPr>
          <p:nvPr/>
        </p:nvGrpSpPr>
        <p:grpSpPr bwMode="auto">
          <a:xfrm>
            <a:off x="754063" y="1408113"/>
            <a:ext cx="2465387" cy="1311275"/>
            <a:chOff x="515" y="887"/>
            <a:chExt cx="1682" cy="826"/>
          </a:xfrm>
        </p:grpSpPr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218118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6868" name="Group 7"/>
          <p:cNvGrpSpPr>
            <a:grpSpLocks/>
          </p:cNvGrpSpPr>
          <p:nvPr/>
        </p:nvGrpSpPr>
        <p:grpSpPr bwMode="auto">
          <a:xfrm>
            <a:off x="2005013" y="2349500"/>
            <a:ext cx="1347787" cy="1858963"/>
            <a:chOff x="1368" y="1480"/>
            <a:chExt cx="920" cy="1171"/>
          </a:xfrm>
        </p:grpSpPr>
        <p:sp>
          <p:nvSpPr>
            <p:cNvPr id="218120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1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36869" name="Group 10"/>
          <p:cNvGrpSpPr>
            <a:grpSpLocks/>
          </p:cNvGrpSpPr>
          <p:nvPr/>
        </p:nvGrpSpPr>
        <p:grpSpPr bwMode="auto">
          <a:xfrm>
            <a:off x="838200" y="4360863"/>
            <a:ext cx="2276475" cy="1006475"/>
            <a:chOff x="572" y="2747"/>
            <a:chExt cx="1554" cy="634"/>
          </a:xfrm>
        </p:grpSpPr>
        <p:sp>
          <p:nvSpPr>
            <p:cNvPr id="218123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124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status codes</a:t>
            </a:r>
            <a:endParaRPr lang="en-US" sz="3200" dirty="0" smtClean="0">
              <a:cs typeface="+mj-cs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50875" y="1989138"/>
            <a:ext cx="7934325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200 OK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 succeeded, requested object later in this message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301 Moved Permanently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requested object moved, new location specified later in this message (Location:)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400 Bad Request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 message not understood by server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404 Not Found</a:t>
            </a:r>
            <a:endParaRPr lang="en-US" sz="2000" dirty="0" smtClean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000" dirty="0" smtClean="0"/>
              <a:t>requested document not found on this server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charset="0"/>
                <a:cs typeface="+mn-cs"/>
              </a:rPr>
              <a:t>505 HTTP Version Not Supported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523875" y="1323975"/>
            <a:ext cx="7686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spcAft>
                <a:spcPct val="20000"/>
              </a:spcAft>
              <a:tabLst>
                <a:tab pos="573088" algn="l"/>
              </a:tabLst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 first line in server-&gt;client response message. Some examples: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request message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119438" y="3358157"/>
            <a:ext cx="4044950" cy="235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GET /products/ HTTP/1.1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Host: mycompany.com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User-agent: Mozilla/4.0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Accept-language:fr </a:t>
            </a:r>
          </a:p>
          <a:p>
            <a:pPr>
              <a:defRPr/>
            </a:pPr>
            <a:endParaRPr lang="en-US" sz="2400">
              <a:latin typeface="Times New Roman" charset="0"/>
            </a:endParaRPr>
          </a:p>
          <a:p>
            <a:pPr>
              <a:defRPr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12645" name="Group 5"/>
          <p:cNvGrpSpPr>
            <a:grpSpLocks/>
          </p:cNvGrpSpPr>
          <p:nvPr/>
        </p:nvGrpSpPr>
        <p:grpSpPr bwMode="auto">
          <a:xfrm>
            <a:off x="198438" y="3016845"/>
            <a:ext cx="2763837" cy="1006475"/>
            <a:chOff x="135" y="1955"/>
            <a:chExt cx="1887" cy="634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135" y="1955"/>
              <a:ext cx="155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(GET, POST,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 commands)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47" name="Line 7"/>
            <p:cNvSpPr>
              <a:spLocks noChangeShapeType="1"/>
            </p:cNvSpPr>
            <p:nvPr/>
          </p:nvSpPr>
          <p:spPr bwMode="auto">
            <a:xfrm>
              <a:off x="1391" y="2088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1938338" y="3666132"/>
            <a:ext cx="1231900" cy="1311275"/>
            <a:chOff x="1323" y="2364"/>
            <a:chExt cx="840" cy="826"/>
          </a:xfrm>
        </p:grpSpPr>
        <p:sp>
          <p:nvSpPr>
            <p:cNvPr id="112649" name="Freeform 9"/>
            <p:cNvSpPr>
              <a:spLocks/>
            </p:cNvSpPr>
            <p:nvPr/>
          </p:nvSpPr>
          <p:spPr bwMode="auto">
            <a:xfrm>
              <a:off x="2009" y="2364"/>
              <a:ext cx="154" cy="826"/>
            </a:xfrm>
            <a:custGeom>
              <a:avLst/>
              <a:gdLst>
                <a:gd name="T0" fmla="*/ 122 w 150"/>
                <a:gd name="T1" fmla="*/ 6 h 924"/>
                <a:gd name="T2" fmla="*/ 0 w 150"/>
                <a:gd name="T3" fmla="*/ 0 h 924"/>
                <a:gd name="T4" fmla="*/ 0 w 150"/>
                <a:gd name="T5" fmla="*/ 924 h 924"/>
                <a:gd name="T6" fmla="*/ 150 w 150"/>
                <a:gd name="T7" fmla="*/ 918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924">
                  <a:moveTo>
                    <a:pt x="122" y="6"/>
                  </a:moveTo>
                  <a:lnTo>
                    <a:pt x="0" y="0"/>
                  </a:lnTo>
                  <a:lnTo>
                    <a:pt x="0" y="924"/>
                  </a:lnTo>
                  <a:lnTo>
                    <a:pt x="150" y="918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1323" y="268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51" name="Group 11"/>
          <p:cNvGrpSpPr>
            <a:grpSpLocks/>
          </p:cNvGrpSpPr>
          <p:nvPr/>
        </p:nvGrpSpPr>
        <p:grpSpPr bwMode="auto">
          <a:xfrm>
            <a:off x="449263" y="4998045"/>
            <a:ext cx="2636837" cy="1311275"/>
            <a:chOff x="307" y="3281"/>
            <a:chExt cx="1799" cy="826"/>
          </a:xfrm>
        </p:grpSpPr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V="1">
              <a:off x="1476" y="3354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07" y="3281"/>
              <a:ext cx="148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Carriage return,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line feed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indicates end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of message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68" name="Group 28"/>
          <p:cNvGrpSpPr>
            <a:grpSpLocks/>
          </p:cNvGrpSpPr>
          <p:nvPr/>
        </p:nvGrpSpPr>
        <p:grpSpPr bwMode="auto">
          <a:xfrm>
            <a:off x="5546725" y="2334220"/>
            <a:ext cx="2849563" cy="1512887"/>
            <a:chOff x="3494" y="1525"/>
            <a:chExt cx="1795" cy="953"/>
          </a:xfrm>
        </p:grpSpPr>
        <p:sp>
          <p:nvSpPr>
            <p:cNvPr id="112655" name="Line 15"/>
            <p:cNvSpPr>
              <a:spLocks noChangeShapeType="1"/>
            </p:cNvSpPr>
            <p:nvPr/>
          </p:nvSpPr>
          <p:spPr bwMode="auto">
            <a:xfrm flipH="1">
              <a:off x="3742" y="1760"/>
              <a:ext cx="1040" cy="71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3494" y="1525"/>
              <a:ext cx="17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More about Host later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2670" name="Group 30"/>
          <p:cNvGrpSpPr>
            <a:grpSpLocks/>
          </p:cNvGrpSpPr>
          <p:nvPr/>
        </p:nvGrpSpPr>
        <p:grpSpPr bwMode="auto">
          <a:xfrm>
            <a:off x="5292725" y="4782145"/>
            <a:ext cx="3589338" cy="396875"/>
            <a:chOff x="3334" y="3067"/>
            <a:chExt cx="2261" cy="250"/>
          </a:xfrm>
        </p:grpSpPr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014" y="3067"/>
              <a:ext cx="15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Content negotiation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58" name="Line 18"/>
            <p:cNvSpPr>
              <a:spLocks noChangeShapeType="1"/>
            </p:cNvSpPr>
            <p:nvPr/>
          </p:nvSpPr>
          <p:spPr bwMode="auto">
            <a:xfrm flipH="1" flipV="1">
              <a:off x="3334" y="3203"/>
              <a:ext cx="68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9" name="Group 29"/>
          <p:cNvGrpSpPr>
            <a:grpSpLocks/>
          </p:cNvGrpSpPr>
          <p:nvPr/>
        </p:nvGrpSpPr>
        <p:grpSpPr bwMode="auto">
          <a:xfrm>
            <a:off x="6804025" y="3629620"/>
            <a:ext cx="2339975" cy="576262"/>
            <a:chOff x="4286" y="2341"/>
            <a:chExt cx="1474" cy="363"/>
          </a:xfrm>
        </p:grpSpPr>
        <p:sp>
          <p:nvSpPr>
            <p:cNvPr id="112659" name="Text Box 19"/>
            <p:cNvSpPr txBox="1">
              <a:spLocks noChangeArrowheads="1"/>
            </p:cNvSpPr>
            <p:nvPr/>
          </p:nvSpPr>
          <p:spPr bwMode="auto">
            <a:xfrm>
              <a:off x="4299" y="2341"/>
              <a:ext cx="14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Client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>
              <a:off x="4286" y="2568"/>
              <a:ext cx="68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66" name="Group 26"/>
          <p:cNvGrpSpPr>
            <a:grpSpLocks/>
          </p:cNvGrpSpPr>
          <p:nvPr/>
        </p:nvGrpSpPr>
        <p:grpSpPr bwMode="auto">
          <a:xfrm>
            <a:off x="2925763" y="1973857"/>
            <a:ext cx="1285875" cy="1439863"/>
            <a:chOff x="1843" y="1298"/>
            <a:chExt cx="810" cy="907"/>
          </a:xfrm>
        </p:grpSpPr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1843" y="1298"/>
              <a:ext cx="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URI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>
              <a:off x="2109" y="1570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5919788" y="2138957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 sz="2400">
              <a:latin typeface="Times New Roman" charset="0"/>
            </a:endParaRPr>
          </a:p>
        </p:txBody>
      </p:sp>
      <p:grpSp>
        <p:nvGrpSpPr>
          <p:cNvPr id="112667" name="Group 27"/>
          <p:cNvGrpSpPr>
            <a:grpSpLocks/>
          </p:cNvGrpSpPr>
          <p:nvPr/>
        </p:nvGrpSpPr>
        <p:grpSpPr bwMode="auto">
          <a:xfrm>
            <a:off x="3995738" y="1686520"/>
            <a:ext cx="2081212" cy="1727200"/>
            <a:chOff x="2517" y="1117"/>
            <a:chExt cx="1311" cy="1088"/>
          </a:xfrm>
        </p:grpSpPr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2517" y="1117"/>
              <a:ext cx="1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Protocol version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3016" y="1344"/>
              <a:ext cx="726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HTTP response message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181350" y="2133749"/>
            <a:ext cx="5832475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Courier New" charset="0"/>
              </a:rPr>
              <a:t>HTTP/1.1 200 OK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: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Date: Thu, 06 Aug 1998 12:00:15 GMT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Server: Apache/1.3.0 (Unix)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Last-Modified: Mon, 22 Jun 1998 …...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Content-Length: 6821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Content-Type: text/html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 </a:t>
            </a:r>
          </a:p>
          <a:p>
            <a:pPr>
              <a:defRPr/>
            </a:pPr>
            <a:r>
              <a:rPr lang="en-US" sz="2000" b="1">
                <a:latin typeface="Courier New" charset="0"/>
              </a:rPr>
              <a:t>data data data data data ... </a:t>
            </a:r>
          </a:p>
        </p:txBody>
      </p:sp>
      <p:grpSp>
        <p:nvGrpSpPr>
          <p:cNvPr id="119812" name="Group 4"/>
          <p:cNvGrpSpPr>
            <a:grpSpLocks/>
          </p:cNvGrpSpPr>
          <p:nvPr/>
        </p:nvGrpSpPr>
        <p:grpSpPr bwMode="auto">
          <a:xfrm>
            <a:off x="754063" y="1554311"/>
            <a:ext cx="2465387" cy="1311275"/>
            <a:chOff x="515" y="887"/>
            <a:chExt cx="1682" cy="826"/>
          </a:xfrm>
        </p:grpSpPr>
        <p:sp>
          <p:nvSpPr>
            <p:cNvPr id="119813" name="Text Box 5"/>
            <p:cNvSpPr txBox="1">
              <a:spLocks noChangeArrowheads="1"/>
            </p:cNvSpPr>
            <p:nvPr/>
          </p:nvSpPr>
          <p:spPr bwMode="auto">
            <a:xfrm>
              <a:off x="515" y="887"/>
              <a:ext cx="129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line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(protocol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code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status phrase)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>
              <a:off x="1567" y="1206"/>
              <a:ext cx="630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2005013" y="2495699"/>
            <a:ext cx="1347787" cy="1858962"/>
            <a:chOff x="1368" y="1480"/>
            <a:chExt cx="920" cy="1171"/>
          </a:xfrm>
        </p:grpSpPr>
        <p:sp>
          <p:nvSpPr>
            <p:cNvPr id="119816" name="Freeform 8"/>
            <p:cNvSpPr>
              <a:spLocks/>
            </p:cNvSpPr>
            <p:nvPr/>
          </p:nvSpPr>
          <p:spPr bwMode="auto">
            <a:xfrm>
              <a:off x="2114" y="1480"/>
              <a:ext cx="174" cy="1171"/>
            </a:xfrm>
            <a:custGeom>
              <a:avLst/>
              <a:gdLst>
                <a:gd name="T0" fmla="*/ 132 w 162"/>
                <a:gd name="T1" fmla="*/ 9 h 1428"/>
                <a:gd name="T2" fmla="*/ 0 w 162"/>
                <a:gd name="T3" fmla="*/ 0 h 1428"/>
                <a:gd name="T4" fmla="*/ 0 w 162"/>
                <a:gd name="T5" fmla="*/ 1428 h 1428"/>
                <a:gd name="T6" fmla="*/ 162 w 162"/>
                <a:gd name="T7" fmla="*/ 1425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28">
                  <a:moveTo>
                    <a:pt x="132" y="9"/>
                  </a:moveTo>
                  <a:lnTo>
                    <a:pt x="0" y="0"/>
                  </a:lnTo>
                  <a:lnTo>
                    <a:pt x="0" y="1428"/>
                  </a:lnTo>
                  <a:lnTo>
                    <a:pt x="162" y="142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1368" y="1901"/>
              <a:ext cx="69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header</a:t>
              </a:r>
            </a:p>
            <a:p>
              <a:pPr algn="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 lines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18" name="Group 10"/>
          <p:cNvGrpSpPr>
            <a:grpSpLocks/>
          </p:cNvGrpSpPr>
          <p:nvPr/>
        </p:nvGrpSpPr>
        <p:grpSpPr bwMode="auto">
          <a:xfrm>
            <a:off x="838200" y="4800749"/>
            <a:ext cx="2276475" cy="1006475"/>
            <a:chOff x="572" y="2747"/>
            <a:chExt cx="1554" cy="634"/>
          </a:xfrm>
        </p:grpSpPr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V="1">
              <a:off x="1495" y="2760"/>
              <a:ext cx="631" cy="16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572" y="2747"/>
              <a:ext cx="9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data, e.g., 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requested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HTML file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24" name="Group 16"/>
          <p:cNvGrpSpPr>
            <a:grpSpLocks/>
          </p:cNvGrpSpPr>
          <p:nvPr/>
        </p:nvGrpSpPr>
        <p:grpSpPr bwMode="auto">
          <a:xfrm>
            <a:off x="0" y="3214836"/>
            <a:ext cx="3276600" cy="1044575"/>
            <a:chOff x="0" y="1933"/>
            <a:chExt cx="2064" cy="658"/>
          </a:xfrm>
        </p:grpSpPr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0" y="2341"/>
              <a:ext cx="15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Server information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3" name="Line 15"/>
            <p:cNvSpPr>
              <a:spLocks noChangeShapeType="1"/>
            </p:cNvSpPr>
            <p:nvPr/>
          </p:nvSpPr>
          <p:spPr bwMode="auto">
            <a:xfrm flipV="1">
              <a:off x="1175" y="1933"/>
              <a:ext cx="889" cy="36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28" name="Group 20"/>
          <p:cNvGrpSpPr>
            <a:grpSpLocks/>
          </p:cNvGrpSpPr>
          <p:nvPr/>
        </p:nvGrpSpPr>
        <p:grpSpPr bwMode="auto">
          <a:xfrm>
            <a:off x="4859338" y="4438799"/>
            <a:ext cx="3683000" cy="2014537"/>
            <a:chOff x="3061" y="2704"/>
            <a:chExt cx="2320" cy="1269"/>
          </a:xfrm>
        </p:grpSpPr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833" y="3339"/>
              <a:ext cx="15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Describes data: helps browser to render data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119827" name="Line 19"/>
            <p:cNvSpPr>
              <a:spLocks noChangeShapeType="1"/>
            </p:cNvSpPr>
            <p:nvPr/>
          </p:nvSpPr>
          <p:spPr bwMode="auto">
            <a:xfrm flipH="1" flipV="1">
              <a:off x="3061" y="2704"/>
              <a:ext cx="858" cy="81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9832" name="Group 24"/>
          <p:cNvGrpSpPr>
            <a:grpSpLocks/>
          </p:cNvGrpSpPr>
          <p:nvPr/>
        </p:nvGrpSpPr>
        <p:grpSpPr bwMode="auto">
          <a:xfrm>
            <a:off x="2124075" y="3646636"/>
            <a:ext cx="2255838" cy="2430463"/>
            <a:chOff x="1504" y="2205"/>
            <a:chExt cx="1421" cy="1531"/>
          </a:xfrm>
        </p:grpSpPr>
        <p:sp>
          <p:nvSpPr>
            <p:cNvPr id="119830" name="Line 22"/>
            <p:cNvSpPr>
              <a:spLocks noChangeShapeType="1"/>
            </p:cNvSpPr>
            <p:nvPr/>
          </p:nvSpPr>
          <p:spPr bwMode="auto">
            <a:xfrm flipV="1">
              <a:off x="2336" y="2205"/>
              <a:ext cx="589" cy="108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1504" y="3294"/>
              <a:ext cx="11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Helps browser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To cache data</a:t>
              </a:r>
              <a:endParaRPr lang="en-US" sz="2400">
                <a:latin typeface="Times New Roman" charset="0"/>
              </a:endParaRPr>
            </a:p>
          </p:txBody>
        </p:sp>
      </p:grpSp>
      <p:grpSp>
        <p:nvGrpSpPr>
          <p:cNvPr id="119836" name="Group 28"/>
          <p:cNvGrpSpPr>
            <a:grpSpLocks/>
          </p:cNvGrpSpPr>
          <p:nvPr/>
        </p:nvGrpSpPr>
        <p:grpSpPr bwMode="auto">
          <a:xfrm>
            <a:off x="4073525" y="3935561"/>
            <a:ext cx="2030413" cy="2501900"/>
            <a:chOff x="2566" y="2387"/>
            <a:chExt cx="1279" cy="1576"/>
          </a:xfrm>
        </p:grpSpPr>
        <p:sp>
          <p:nvSpPr>
            <p:cNvPr id="119834" name="Line 26"/>
            <p:cNvSpPr>
              <a:spLocks noChangeShapeType="1"/>
            </p:cNvSpPr>
            <p:nvPr/>
          </p:nvSpPr>
          <p:spPr bwMode="auto">
            <a:xfrm flipH="1" flipV="1">
              <a:off x="3334" y="2387"/>
              <a:ext cx="106" cy="113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835" name="Text Box 27"/>
            <p:cNvSpPr txBox="1">
              <a:spLocks noChangeArrowheads="1"/>
            </p:cNvSpPr>
            <p:nvPr/>
          </p:nvSpPr>
          <p:spPr bwMode="auto">
            <a:xfrm>
              <a:off x="2566" y="3521"/>
              <a:ext cx="12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Size of content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Comic Sans MS" charset="0"/>
                </a:rPr>
                <a:t>in bytes</a:t>
              </a:r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7772400" cy="3581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URI (uniform resource identifier)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Format </a:t>
            </a:r>
            <a:r>
              <a:rPr lang="en-GB" sz="2800" dirty="0" smtClean="0">
                <a:latin typeface="Courier New" charset="0"/>
              </a:rPr>
              <a:t>&lt;</a:t>
            </a:r>
            <a:r>
              <a:rPr lang="en-GB" sz="2800" i="1" dirty="0" smtClean="0">
                <a:latin typeface="Courier New" charset="0"/>
              </a:rPr>
              <a:t>protocol</a:t>
            </a:r>
            <a:r>
              <a:rPr lang="en-GB" sz="2800" dirty="0" smtClean="0">
                <a:latin typeface="Courier New" charset="0"/>
              </a:rPr>
              <a:t>&gt;://&lt;</a:t>
            </a:r>
            <a:r>
              <a:rPr lang="en-GB" sz="2800" i="1" dirty="0" smtClean="0">
                <a:latin typeface="Courier New" charset="0"/>
              </a:rPr>
              <a:t>host</a:t>
            </a:r>
            <a:r>
              <a:rPr lang="en-GB" sz="2800" dirty="0" smtClean="0">
                <a:latin typeface="Courier New" charset="0"/>
              </a:rPr>
              <a:t>&gt;/&lt;</a:t>
            </a:r>
            <a:r>
              <a:rPr lang="en-GB" sz="2800" i="1" dirty="0" smtClean="0">
                <a:latin typeface="Courier New" charset="0"/>
              </a:rPr>
              <a:t>resource</a:t>
            </a:r>
            <a:r>
              <a:rPr lang="en-GB" sz="2800" dirty="0" smtClean="0">
                <a:latin typeface="Courier New" charset="0"/>
              </a:rPr>
              <a:t>&gt;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Uniquely identifies a resource on the Internet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http://</a:t>
            </a:r>
            <a:r>
              <a:rPr lang="en-GB" sz="2800" dirty="0" err="1" smtClean="0">
                <a:solidFill>
                  <a:schemeClr val="accent2"/>
                </a:solidFill>
                <a:latin typeface="Courier New" charset="0"/>
              </a:rPr>
              <a:t>mycompany.com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Resource Identifier (RI)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Uniquely identifies a resource on a host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Maps either to a file or to a program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/products/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Content-Type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Identifies the type of data contained in a response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Used by the browser to render the data content of a response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Uses MIME standard specifications</a:t>
            </a:r>
          </a:p>
          <a:p>
            <a:pPr marL="628650" indent="-571500">
              <a:lnSpc>
                <a:spcPct val="80000"/>
              </a:lnSpc>
              <a:defRPr/>
            </a:pPr>
            <a:r>
              <a:rPr lang="en-GB" sz="2800" dirty="0" smtClean="0"/>
              <a:t>Examples: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text/html,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image/jpeg</a:t>
            </a:r>
            <a:r>
              <a:rPr lang="en-GB" sz="2800" dirty="0" smtClean="0"/>
              <a:t>, 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application/</a:t>
            </a:r>
            <a:r>
              <a:rPr lang="en-GB" sz="2800" dirty="0" err="1" smtClean="0">
                <a:solidFill>
                  <a:schemeClr val="accent2"/>
                </a:solidFill>
                <a:latin typeface="Courier New" charset="0"/>
              </a:rPr>
              <a:t>pdf</a:t>
            </a:r>
            <a:r>
              <a:rPr lang="en-GB" sz="2800" dirty="0" smtClean="0">
                <a:solidFill>
                  <a:schemeClr val="accent2"/>
                </a:solidFill>
                <a:latin typeface="Courier New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Some Important Definitions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dirty="0" smtClean="0"/>
              <a:t>Host</a:t>
            </a:r>
          </a:p>
          <a:p>
            <a:pPr>
              <a:lnSpc>
                <a:spcPct val="80000"/>
              </a:lnSpc>
              <a:defRPr/>
            </a:pPr>
            <a:r>
              <a:rPr lang="en-GB" sz="2800" dirty="0" smtClean="0"/>
              <a:t>Identifies host to which request is directed. Allows many web hosts to exist at a single IP address.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24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Apache Web Server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chemeClr val="folHlink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Role of a Web Server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861048"/>
            <a:ext cx="7560840" cy="1752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4000" dirty="0" smtClean="0">
                <a:cs typeface="+mn-cs"/>
              </a:rPr>
              <a:t>A web server has only one role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4000" dirty="0" smtClean="0">
                <a:cs typeface="+mn-cs"/>
              </a:rPr>
              <a:t> </a:t>
            </a:r>
            <a:r>
              <a:rPr lang="en-GB" sz="4000" b="1" dirty="0" smtClean="0">
                <a:solidFill>
                  <a:srgbClr val="FF0000"/>
                </a:solidFill>
                <a:cs typeface="+mn-cs"/>
              </a:rPr>
              <a:t>respond</a:t>
            </a:r>
            <a:r>
              <a:rPr lang="en-GB" sz="4000" dirty="0" smtClean="0">
                <a:cs typeface="+mn-cs"/>
              </a:rPr>
              <a:t> to a client </a:t>
            </a:r>
            <a:r>
              <a:rPr lang="en-GB" sz="4000" b="1" dirty="0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sz="4000" dirty="0" smtClean="0">
                <a:cs typeface="+mn-cs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58239873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3419475" y="4581525"/>
            <a:ext cx="566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User types URL into browser or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clicks on a hyperlink. E.g.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Courier New" charset="0"/>
              </a:rPr>
              <a:t>http://mycompany.com/products/</a:t>
            </a:r>
          </a:p>
        </p:txBody>
      </p:sp>
      <p:grpSp>
        <p:nvGrpSpPr>
          <p:cNvPr id="55299" name="Group 40"/>
          <p:cNvGrpSpPr>
            <a:grpSpLocks/>
          </p:cNvGrpSpPr>
          <p:nvPr/>
        </p:nvGrpSpPr>
        <p:grpSpPr bwMode="auto">
          <a:xfrm>
            <a:off x="755650" y="1196975"/>
            <a:ext cx="7340600" cy="3336925"/>
            <a:chOff x="476" y="754"/>
            <a:chExt cx="4624" cy="2102"/>
          </a:xfrm>
        </p:grpSpPr>
        <p:grpSp>
          <p:nvGrpSpPr>
            <p:cNvPr id="55300" name="Group 41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5302" name="Group 42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5308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5309" name="Group 44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973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0" name="Group 47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973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29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1" name="Group 50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973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9733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5312" name="Group 53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973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5315" name="Picture 55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973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5303" name="Group 57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5304" name="Picture 58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305" name="Picture 59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734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9734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97342" name="Rectangle 62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57613" y="4149725"/>
            <a:ext cx="53514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opens a TCP connection to server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requires DNS query to map hostname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to IP address.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 three-way handshake with web server process 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listening on port 80</a:t>
            </a:r>
            <a:endParaRPr lang="en-GB" sz="2000">
              <a:latin typeface="Courier New" charset="0"/>
            </a:endParaRPr>
          </a:p>
        </p:txBody>
      </p:sp>
      <p:grpSp>
        <p:nvGrpSpPr>
          <p:cNvPr id="57347" name="Group 28"/>
          <p:cNvGrpSpPr>
            <a:grpSpLocks/>
          </p:cNvGrpSpPr>
          <p:nvPr/>
        </p:nvGrpSpPr>
        <p:grpSpPr bwMode="auto">
          <a:xfrm>
            <a:off x="971550" y="1412875"/>
            <a:ext cx="7340600" cy="3336925"/>
            <a:chOff x="476" y="754"/>
            <a:chExt cx="4624" cy="2102"/>
          </a:xfrm>
        </p:grpSpPr>
        <p:grpSp>
          <p:nvGrpSpPr>
            <p:cNvPr id="57349" name="Group 29"/>
            <p:cNvGrpSpPr>
              <a:grpSpLocks/>
            </p:cNvGrpSpPr>
            <p:nvPr/>
          </p:nvGrpSpPr>
          <p:grpSpPr bwMode="auto">
            <a:xfrm>
              <a:off x="476" y="754"/>
              <a:ext cx="4624" cy="2102"/>
              <a:chOff x="476" y="754"/>
              <a:chExt cx="4624" cy="2102"/>
            </a:xfrm>
          </p:grpSpPr>
          <p:grpSp>
            <p:nvGrpSpPr>
              <p:cNvPr id="57351" name="Group 30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7357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7358" name="Group 32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1044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59" name="Group 35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1044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0" name="Group 38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1044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448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7361" name="Group 41"/>
                <p:cNvGrpSpPr>
                  <a:grpSpLocks/>
                </p:cNvGrpSpPr>
                <p:nvPr/>
              </p:nvGrpSpPr>
              <p:grpSpPr bwMode="auto">
                <a:xfrm>
                  <a:off x="612" y="1888"/>
                  <a:ext cx="408" cy="499"/>
                  <a:chOff x="567" y="2251"/>
                  <a:chExt cx="408" cy="499"/>
                </a:xfrm>
              </p:grpSpPr>
              <p:sp>
                <p:nvSpPr>
                  <p:cNvPr id="1044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57364" name="Picture 43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" y="2296"/>
                    <a:ext cx="318" cy="3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449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7352" name="Group 45"/>
              <p:cNvGrpSpPr>
                <a:grpSpLocks/>
              </p:cNvGrpSpPr>
              <p:nvPr/>
            </p:nvGrpSpPr>
            <p:grpSpPr bwMode="auto">
              <a:xfrm>
                <a:off x="3878" y="754"/>
                <a:ext cx="1222" cy="1649"/>
                <a:chOff x="3878" y="754"/>
                <a:chExt cx="1222" cy="1649"/>
              </a:xfrm>
            </p:grpSpPr>
            <p:pic>
              <p:nvPicPr>
                <p:cNvPr id="57353" name="Picture 46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9" y="981"/>
                  <a:ext cx="1131" cy="1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354" name="Picture 47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071"/>
                  <a:ext cx="499" cy="3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449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10449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104498" name="Rectangle 50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104499" name="Line 51"/>
          <p:cNvSpPr>
            <a:spLocks noChangeShapeType="1"/>
          </p:cNvSpPr>
          <p:nvPr/>
        </p:nvSpPr>
        <p:spPr bwMode="auto">
          <a:xfrm flipH="1">
            <a:off x="3706813" y="24209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924300" y="4508500"/>
            <a:ext cx="49244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creates and sends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latin typeface="Garamond" charset="0"/>
              </a:rPr>
              <a:t>actually sent with final acknowledgement</a:t>
            </a:r>
            <a:br>
              <a:rPr lang="en-GB" sz="2000">
                <a:latin typeface="Garamond" charset="0"/>
              </a:rPr>
            </a:br>
            <a:r>
              <a:rPr lang="en-GB" sz="2000">
                <a:latin typeface="Garamond" charset="0"/>
              </a:rPr>
              <a:t>that establishes the TCP connection</a:t>
            </a:r>
          </a:p>
        </p:txBody>
      </p:sp>
      <p:grpSp>
        <p:nvGrpSpPr>
          <p:cNvPr id="5939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593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594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594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94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293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294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294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294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594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294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294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29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594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295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295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29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29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295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2956" name="Text Box 28"/>
          <p:cNvSpPr txBox="1">
            <a:spLocks noChangeArrowheads="1"/>
          </p:cNvSpPr>
          <p:nvPr/>
        </p:nvSpPr>
        <p:spPr bwMode="auto">
          <a:xfrm>
            <a:off x="3851275" y="1700213"/>
            <a:ext cx="2640013" cy="527050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Courier New" charset="0"/>
              </a:rPr>
              <a:t>GET /products/ HTTP/1.1</a:t>
            </a:r>
            <a:br>
              <a:rPr lang="en-GB" sz="1400" dirty="0">
                <a:latin typeface="Courier New" charset="0"/>
              </a:rPr>
            </a:br>
            <a:r>
              <a:rPr lang="en-GB" sz="1400" dirty="0">
                <a:latin typeface="Courier New" charset="0"/>
              </a:rPr>
              <a:t>Host: </a:t>
            </a:r>
            <a:r>
              <a:rPr lang="en-GB" sz="1400" dirty="0" err="1">
                <a:latin typeface="Courier New" charset="0"/>
              </a:rPr>
              <a:t>mycompany.com</a:t>
            </a:r>
            <a:endParaRPr lang="en-GB" sz="1400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037 L -0.23871 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2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56" grpId="0" animBg="1"/>
      <p:bldP spid="252956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841375" y="2420938"/>
            <a:ext cx="1138238" cy="1182687"/>
            <a:chOff x="657" y="2840"/>
            <a:chExt cx="717" cy="745"/>
          </a:xfrm>
        </p:grpSpPr>
        <p:sp>
          <p:nvSpPr>
            <p:cNvPr id="254979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159250" y="4076700"/>
            <a:ext cx="48053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interprets GET request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Garamond" charset="0"/>
              </a:rPr>
              <a:t>Host</a:t>
            </a:r>
            <a:r>
              <a:rPr lang="en-GB" sz="2000">
                <a:latin typeface="Garamond" charset="0"/>
              </a:rPr>
              <a:t> field used to identify virtual host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latin typeface="Garamond" charset="0"/>
              </a:rPr>
              <a:t>URI </a:t>
            </a: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/products/</a:t>
            </a:r>
            <a:r>
              <a:rPr lang="en-GB" sz="2000">
                <a:latin typeface="Garamond" charset="0"/>
              </a:rPr>
              <a:t> identifies resource</a:t>
            </a:r>
          </a:p>
          <a:p>
            <a:pPr lvl="1">
              <a:buFontTx/>
              <a:buChar char="•"/>
              <a:defRPr/>
            </a:pPr>
            <a:r>
              <a:rPr lang="en-GB" sz="2000">
                <a:solidFill>
                  <a:srgbClr val="FF3300"/>
                </a:solidFill>
                <a:latin typeface="Courier New" charset="0"/>
              </a:rPr>
              <a:t>index.html</a:t>
            </a:r>
            <a:r>
              <a:rPr lang="en-GB" sz="2000">
                <a:latin typeface="Garamond" charset="0"/>
              </a:rPr>
              <a:t> in directory identified by</a:t>
            </a:r>
            <a:br>
              <a:rPr lang="en-GB" sz="2000">
                <a:latin typeface="Garamond" charset="0"/>
              </a:rPr>
            </a:br>
            <a:r>
              <a:rPr lang="en-GB" sz="2000">
                <a:solidFill>
                  <a:srgbClr val="FF3300"/>
                </a:solidFill>
                <a:latin typeface="Courier New" charset="0"/>
              </a:rPr>
              <a:t>/products</a:t>
            </a:r>
            <a:r>
              <a:rPr lang="en-GB" sz="2000">
                <a:latin typeface="Garamond" charset="0"/>
              </a:rPr>
              <a:t> </a:t>
            </a:r>
          </a:p>
        </p:txBody>
      </p:sp>
      <p:grpSp>
        <p:nvGrpSpPr>
          <p:cNvPr id="61444" name="Group 7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1447" name="Group 8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1449" name="Group 9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14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456" name="Group 11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498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8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7" name="Group 14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499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8" name="Group 17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499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4995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1459" name="Group 20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499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4998" name="Picture 22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499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1450" name="Group 24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5001" name="Picture 25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5002" name="Picture 26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500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500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5005" name="Rectangle 29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5006" name="Line 30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5007" name="Text Box 31"/>
          <p:cNvSpPr txBox="1">
            <a:spLocks noChangeArrowheads="1"/>
          </p:cNvSpPr>
          <p:nvPr/>
        </p:nvSpPr>
        <p:spPr bwMode="auto">
          <a:xfrm>
            <a:off x="2484438" y="1700213"/>
            <a:ext cx="2640012" cy="527050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Courier New" charset="0"/>
              </a:rPr>
              <a:t>GET /products/ HTTP/1.1</a:t>
            </a:r>
            <a:br>
              <a:rPr lang="en-GB" sz="1400" dirty="0">
                <a:latin typeface="Courier New" charset="0"/>
              </a:rPr>
            </a:br>
            <a:r>
              <a:rPr lang="en-GB" sz="1400" dirty="0">
                <a:latin typeface="Courier New" charset="0"/>
              </a:rPr>
              <a:t>Host: </a:t>
            </a:r>
            <a:r>
              <a:rPr lang="en-GB" sz="1400" dirty="0" err="1">
                <a:latin typeface="Courier New" charset="0"/>
              </a:rPr>
              <a:t>mycompany.com</a:t>
            </a:r>
            <a:endParaRPr lang="en-GB" sz="1400" dirty="0"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24" dur="2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1814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creates a response message</a:t>
            </a:r>
          </a:p>
          <a:p>
            <a:pPr lvl="1">
              <a:buFontTx/>
              <a:buChar char="•"/>
              <a:defRPr/>
            </a:pPr>
            <a:r>
              <a:rPr lang="en-GB" sz="2400">
                <a:latin typeface="Garamond" charset="0"/>
              </a:rPr>
              <a:t> </a:t>
            </a:r>
            <a:r>
              <a:rPr lang="en-GB" sz="1800">
                <a:latin typeface="Garamond" charset="0"/>
              </a:rPr>
              <a:t>response code + content-type</a:t>
            </a:r>
          </a:p>
          <a:p>
            <a:pPr lvl="1"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Resource added to response</a:t>
            </a:r>
          </a:p>
        </p:txBody>
      </p:sp>
      <p:grpSp>
        <p:nvGrpSpPr>
          <p:cNvPr id="6349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349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350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350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50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703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703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3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0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703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7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351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704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704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70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350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704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704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70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70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705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7051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57052" name="Document"/>
          <p:cNvSpPr>
            <a:spLocks noEditPoints="1" noChangeArrowheads="1"/>
          </p:cNvSpPr>
          <p:nvPr/>
        </p:nvSpPr>
        <p:spPr bwMode="auto">
          <a:xfrm>
            <a:off x="2700338" y="4221163"/>
            <a:ext cx="1800225" cy="2055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GB" sz="900">
              <a:latin typeface="Verdana" charset="0"/>
            </a:endParaRPr>
          </a:p>
          <a:p>
            <a:pPr>
              <a:defRPr/>
            </a:pPr>
            <a:endParaRPr lang="en-GB" sz="900">
              <a:latin typeface="Verdana" charset="0"/>
            </a:endParaRPr>
          </a:p>
        </p:txBody>
      </p: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900113" y="4767263"/>
            <a:ext cx="1138237" cy="1182687"/>
            <a:chOff x="657" y="2840"/>
            <a:chExt cx="717" cy="745"/>
          </a:xfrm>
        </p:grpSpPr>
        <p:sp>
          <p:nvSpPr>
            <p:cNvPr id="257054" name="Document"/>
            <p:cNvSpPr>
              <a:spLocks noEditPoints="1" noChangeArrowheads="1"/>
            </p:cNvSpPr>
            <p:nvPr/>
          </p:nvSpPr>
          <p:spPr bwMode="auto">
            <a:xfrm>
              <a:off x="748" y="2986"/>
              <a:ext cx="462" cy="59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&lt;html&gt;</a:t>
              </a:r>
            </a:p>
          </p:txBody>
        </p:sp>
        <p:sp>
          <p:nvSpPr>
            <p:cNvPr id="257055" name="Text Box 31"/>
            <p:cNvSpPr txBox="1">
              <a:spLocks noChangeArrowheads="1"/>
            </p:cNvSpPr>
            <p:nvPr/>
          </p:nvSpPr>
          <p:spPr bwMode="auto">
            <a:xfrm>
              <a:off x="657" y="2840"/>
              <a:ext cx="7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>
                  <a:latin typeface="Verdana" charset="0"/>
                </a:rPr>
                <a:t>index.html</a:t>
              </a:r>
            </a:p>
          </p:txBody>
        </p:sp>
      </p:grpSp>
      <p:sp>
        <p:nvSpPr>
          <p:cNvPr id="257056" name="Rectangle 32"/>
          <p:cNvSpPr>
            <a:spLocks noChangeArrowheads="1"/>
          </p:cNvSpPr>
          <p:nvPr/>
        </p:nvSpPr>
        <p:spPr bwMode="auto">
          <a:xfrm>
            <a:off x="2843213" y="4292600"/>
            <a:ext cx="1597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900" dirty="0">
                <a:latin typeface="Verdana" charset="0"/>
              </a:rPr>
              <a:t>HTTP/1.1 200 OK</a:t>
            </a:r>
            <a:br>
              <a:rPr lang="en-GB" sz="900" dirty="0">
                <a:latin typeface="Verdana" charset="0"/>
              </a:rPr>
            </a:br>
            <a:r>
              <a:rPr lang="en-GB" sz="900" dirty="0">
                <a:latin typeface="Verdana" charset="0"/>
              </a:rPr>
              <a:t>:</a:t>
            </a:r>
            <a:br>
              <a:rPr lang="en-GB" sz="900" dirty="0">
                <a:latin typeface="Verdana" charset="0"/>
              </a:rPr>
            </a:br>
            <a:r>
              <a:rPr lang="en-GB" sz="900" dirty="0">
                <a:latin typeface="Verdana" charset="0"/>
              </a:rPr>
              <a:t>Content-Type: text/html</a:t>
            </a:r>
            <a:br>
              <a:rPr lang="en-GB" sz="900" dirty="0">
                <a:latin typeface="Verdana" charset="0"/>
              </a:rPr>
            </a:br>
            <a:endParaRPr lang="en-GB" sz="9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7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2" grpId="0" build="allAtOnce" animBg="1"/>
      <p:bldP spid="25705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returns response to client</a:t>
            </a:r>
          </a:p>
        </p:txBody>
      </p:sp>
      <p:grpSp>
        <p:nvGrpSpPr>
          <p:cNvPr id="65539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554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554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555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555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5908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5908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5908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59088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555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5909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59091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590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555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59094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9095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590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590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59098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59099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59100" name="Group 28"/>
          <p:cNvGrpSpPr>
            <a:grpSpLocks/>
          </p:cNvGrpSpPr>
          <p:nvPr/>
        </p:nvGrpSpPr>
        <p:grpSpPr bwMode="auto">
          <a:xfrm>
            <a:off x="2700338" y="4221163"/>
            <a:ext cx="1800225" cy="2055812"/>
            <a:chOff x="1701" y="2659"/>
            <a:chExt cx="1134" cy="1295"/>
          </a:xfrm>
          <a:solidFill>
            <a:srgbClr val="9BBB59"/>
          </a:solidFill>
        </p:grpSpPr>
        <p:sp>
          <p:nvSpPr>
            <p:cNvPr id="259101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554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  <a:grpFill/>
          </p:grpSpPr>
          <p:sp>
            <p:nvSpPr>
              <p:cNvPr id="259103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59104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59105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>
                  <a:latin typeface="Verdana" charset="0"/>
                </a:rPr>
                <a:t>HTTP/1.1 200 OK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:</a:t>
              </a:r>
              <a:br>
                <a:rPr lang="en-GB" sz="900">
                  <a:latin typeface="Verdana" charset="0"/>
                </a:rPr>
              </a:br>
              <a:r>
                <a:rPr lang="en-GB" sz="900">
                  <a:latin typeface="Verdana" charset="0"/>
                </a:rPr>
                <a:t>Content-Type: text/html</a:t>
              </a:r>
              <a:br>
                <a:rPr lang="en-GB" sz="900">
                  <a:latin typeface="Verdana" charset="0"/>
                </a:rPr>
              </a:br>
              <a:endParaRPr lang="en-GB" sz="900">
                <a:latin typeface="Verdana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-0.12069 L 0.34045 -0.45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4783138" y="4581525"/>
            <a:ext cx="42767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Browser parses response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Notes that content-type is HTML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Renders HTML in browser…</a:t>
            </a:r>
          </a:p>
          <a:p>
            <a:pPr>
              <a:buFontTx/>
              <a:buChar char="•"/>
              <a:defRPr/>
            </a:pPr>
            <a:r>
              <a:rPr lang="en-GB" sz="1800">
                <a:latin typeface="Garamond" charset="0"/>
              </a:rPr>
              <a:t>Makes further requests for embedded objects</a:t>
            </a:r>
          </a:p>
        </p:txBody>
      </p:sp>
      <p:grpSp>
        <p:nvGrpSpPr>
          <p:cNvPr id="67587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7597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7599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7605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7606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112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7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113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8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113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113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7609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113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1139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114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7600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1142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1143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11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114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1146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1147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67589" name="Group 28"/>
          <p:cNvGrpSpPr>
            <a:grpSpLocks/>
          </p:cNvGrpSpPr>
          <p:nvPr/>
        </p:nvGrpSpPr>
        <p:grpSpPr bwMode="auto">
          <a:xfrm>
            <a:off x="5940425" y="1341438"/>
            <a:ext cx="1800225" cy="2055812"/>
            <a:chOff x="1701" y="2659"/>
            <a:chExt cx="1134" cy="1295"/>
          </a:xfrm>
          <a:solidFill>
            <a:srgbClr val="9BBB59"/>
          </a:solidFill>
        </p:grpSpPr>
        <p:sp>
          <p:nvSpPr>
            <p:cNvPr id="261149" name="Document"/>
            <p:cNvSpPr>
              <a:spLocks noEditPoints="1" noChangeArrowheads="1"/>
            </p:cNvSpPr>
            <p:nvPr/>
          </p:nvSpPr>
          <p:spPr bwMode="auto">
            <a:xfrm>
              <a:off x="1701" y="2659"/>
              <a:ext cx="1134" cy="1295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900">
                <a:latin typeface="Verdana" charset="0"/>
              </a:endParaRPr>
            </a:p>
            <a:p>
              <a:pPr>
                <a:defRPr/>
              </a:pPr>
              <a:endParaRPr lang="en-GB" sz="900">
                <a:latin typeface="Verdana" charset="0"/>
              </a:endParaRPr>
            </a:p>
          </p:txBody>
        </p:sp>
        <p:grpSp>
          <p:nvGrpSpPr>
            <p:cNvPr id="67593" name="Group 30"/>
            <p:cNvGrpSpPr>
              <a:grpSpLocks/>
            </p:cNvGrpSpPr>
            <p:nvPr/>
          </p:nvGrpSpPr>
          <p:grpSpPr bwMode="auto">
            <a:xfrm>
              <a:off x="1973" y="2976"/>
              <a:ext cx="717" cy="745"/>
              <a:chOff x="657" y="2840"/>
              <a:chExt cx="717" cy="745"/>
            </a:xfrm>
            <a:grpFill/>
          </p:grpSpPr>
          <p:sp>
            <p:nvSpPr>
              <p:cNvPr id="261151" name="Document"/>
              <p:cNvSpPr>
                <a:spLocks noEditPoints="1" noChangeArrowheads="1"/>
              </p:cNvSpPr>
              <p:nvPr/>
            </p:nvSpPr>
            <p:spPr bwMode="auto">
              <a:xfrm>
                <a:off x="748" y="2986"/>
                <a:ext cx="462" cy="5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r>
                  <a:rPr lang="en-GB" sz="900">
                    <a:latin typeface="Verdana" charset="0"/>
                  </a:rPr>
                  <a:t>&lt;html&gt;</a:t>
                </a:r>
              </a:p>
            </p:txBody>
          </p:sp>
          <p:sp>
            <p:nvSpPr>
              <p:cNvPr id="261152" name="Text Box 32"/>
              <p:cNvSpPr txBox="1">
                <a:spLocks noChangeArrowheads="1"/>
              </p:cNvSpPr>
              <p:nvPr/>
            </p:nvSpPr>
            <p:spPr bwMode="auto">
              <a:xfrm>
                <a:off x="657" y="2840"/>
                <a:ext cx="717" cy="19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400">
                    <a:latin typeface="Verdana" charset="0"/>
                  </a:rPr>
                  <a:t>index.html</a:t>
                </a:r>
              </a:p>
            </p:txBody>
          </p:sp>
        </p:grpSp>
        <p:sp>
          <p:nvSpPr>
            <p:cNvPr id="261153" name="Rectangle 33"/>
            <p:cNvSpPr>
              <a:spLocks noChangeArrowheads="1"/>
            </p:cNvSpPr>
            <p:nvPr/>
          </p:nvSpPr>
          <p:spPr bwMode="auto">
            <a:xfrm>
              <a:off x="1791" y="2704"/>
              <a:ext cx="1006" cy="4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900" dirty="0">
                  <a:latin typeface="Verdana" charset="0"/>
                </a:rPr>
                <a:t>HTTP/1.1 200 OK</a:t>
              </a:r>
              <a:br>
                <a:rPr lang="en-GB" sz="900" dirty="0">
                  <a:latin typeface="Verdana" charset="0"/>
                </a:rPr>
              </a:br>
              <a:r>
                <a:rPr lang="en-GB" sz="900" dirty="0">
                  <a:latin typeface="Verdana" charset="0"/>
                </a:rPr>
                <a:t>:</a:t>
              </a:r>
              <a:br>
                <a:rPr lang="en-GB" sz="900" dirty="0">
                  <a:latin typeface="Verdana" charset="0"/>
                </a:rPr>
              </a:br>
              <a:r>
                <a:rPr lang="en-GB" sz="900" dirty="0">
                  <a:latin typeface="Verdana" charset="0"/>
                </a:rPr>
                <a:t>Content-Type: text/html</a:t>
              </a:r>
              <a:br>
                <a:rPr lang="en-GB" sz="900" dirty="0">
                  <a:latin typeface="Verdana" charset="0"/>
                </a:rPr>
              </a:br>
              <a:endParaRPr lang="en-GB" sz="900" dirty="0">
                <a:latin typeface="Verdana" charset="0"/>
              </a:endParaRPr>
            </a:p>
          </p:txBody>
        </p:sp>
      </p:grpSp>
      <p:sp>
        <p:nvSpPr>
          <p:cNvPr id="261154" name="Text Box 34"/>
          <p:cNvSpPr txBox="1">
            <a:spLocks noChangeArrowheads="1"/>
          </p:cNvSpPr>
          <p:nvPr/>
        </p:nvSpPr>
        <p:spPr bwMode="auto">
          <a:xfrm>
            <a:off x="4643438" y="2060575"/>
            <a:ext cx="1243012" cy="284163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latin typeface="Verdana" charset="0"/>
              </a:rPr>
              <a:t>GET …</a:t>
            </a: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2987675" y="3429000"/>
            <a:ext cx="2376488" cy="625475"/>
          </a:xfrm>
          <a:prstGeom prst="rect">
            <a:avLst/>
          </a:prstGeom>
          <a:solidFill>
            <a:srgbClr val="9BBB59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GB" sz="1200" dirty="0">
                <a:latin typeface="Verdana" charset="0"/>
              </a:rPr>
              <a:t>HTTP 1.1 200 OK</a:t>
            </a:r>
            <a:br>
              <a:rPr lang="en-GB" sz="1200" dirty="0">
                <a:latin typeface="Verdana" charset="0"/>
              </a:rPr>
            </a:br>
            <a:r>
              <a:rPr lang="en-GB" sz="1200" dirty="0">
                <a:latin typeface="Verdana" charset="0"/>
              </a:rPr>
              <a:t>Content-type: image/jpeg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35 0.00047 L -0.24114 0.1158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57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6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037 L 0.31909 -0.1713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1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8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54" grpId="0" animBg="1"/>
      <p:bldP spid="261154" grpId="1" animBg="1"/>
      <p:bldP spid="261155" grpId="0" animBg="1"/>
      <p:bldP spid="261155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4864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Web server returns a response even if it</a:t>
            </a:r>
          </a:p>
          <a:p>
            <a:pPr>
              <a:defRPr/>
            </a:pPr>
            <a:r>
              <a:rPr lang="en-GB" sz="2400">
                <a:latin typeface="Garamond" charset="0"/>
              </a:rPr>
              <a:t>cannot satisfy the request.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69638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69640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69646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9647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3177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7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8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3180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49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318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3184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69650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318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3187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3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69641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3190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3191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31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3195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2627313" y="3429000"/>
            <a:ext cx="3929062" cy="4667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Verdana" charset="0"/>
              </a:rPr>
              <a:t>HTTP/1.1 404 Not found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96" grpId="0" animBg="1"/>
      <p:bldP spid="263196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540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When page is rendered browser closes TCP </a:t>
            </a:r>
            <a:br>
              <a:rPr lang="en-GB" sz="2400">
                <a:latin typeface="Garamond" charset="0"/>
              </a:rPr>
            </a:br>
            <a:r>
              <a:rPr lang="en-GB" sz="2400">
                <a:latin typeface="Garamond" charset="0"/>
              </a:rPr>
              <a:t>connection</a:t>
            </a:r>
          </a:p>
        </p:txBody>
      </p: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1685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1687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1693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694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5225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5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5228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29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6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5231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5232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1697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5234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5235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5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1688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5238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5239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5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5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  <p:sp>
        <p:nvSpPr>
          <p:cNvPr id="265243" name="Line 27"/>
          <p:cNvSpPr>
            <a:spLocks noChangeShapeType="1"/>
          </p:cNvSpPr>
          <p:nvPr/>
        </p:nvSpPr>
        <p:spPr bwMode="auto">
          <a:xfrm flipH="1">
            <a:off x="3490913" y="2205038"/>
            <a:ext cx="2881312" cy="1008062"/>
          </a:xfrm>
          <a:prstGeom prst="line">
            <a:avLst/>
          </a:prstGeom>
          <a:noFill/>
          <a:ln w="57150">
            <a:solidFill>
              <a:srgbClr val="0033C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5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Web Server Operation</a:t>
            </a:r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916238" y="4581525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latin typeface="Garamond" charset="0"/>
              </a:rPr>
              <a:t>Server waits for next request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755650" y="1196975"/>
            <a:ext cx="7399338" cy="3336925"/>
            <a:chOff x="476" y="754"/>
            <a:chExt cx="4661" cy="2102"/>
          </a:xfrm>
        </p:grpSpPr>
        <p:grpSp>
          <p:nvGrpSpPr>
            <p:cNvPr id="73732" name="Group 5"/>
            <p:cNvGrpSpPr>
              <a:grpSpLocks/>
            </p:cNvGrpSpPr>
            <p:nvPr/>
          </p:nvGrpSpPr>
          <p:grpSpPr bwMode="auto">
            <a:xfrm>
              <a:off x="476" y="754"/>
              <a:ext cx="4661" cy="2102"/>
              <a:chOff x="476" y="754"/>
              <a:chExt cx="4661" cy="2102"/>
            </a:xfrm>
          </p:grpSpPr>
          <p:grpSp>
            <p:nvGrpSpPr>
              <p:cNvPr id="73734" name="Group 6"/>
              <p:cNvGrpSpPr>
                <a:grpSpLocks/>
              </p:cNvGrpSpPr>
              <p:nvPr/>
            </p:nvGrpSpPr>
            <p:grpSpPr bwMode="auto">
              <a:xfrm>
                <a:off x="476" y="1298"/>
                <a:ext cx="1720" cy="1558"/>
                <a:chOff x="476" y="1298"/>
                <a:chExt cx="1720" cy="1558"/>
              </a:xfrm>
            </p:grpSpPr>
            <p:sp>
              <p:nvSpPr>
                <p:cNvPr id="73740" name="tower"/>
                <p:cNvSpPr>
                  <a:spLocks noEditPoints="1" noChangeArrowheads="1"/>
                </p:cNvSpPr>
                <p:nvPr/>
              </p:nvSpPr>
              <p:spPr bwMode="auto">
                <a:xfrm>
                  <a:off x="1610" y="1389"/>
                  <a:ext cx="570" cy="1140"/>
                </a:xfrm>
                <a:custGeom>
                  <a:avLst/>
                  <a:gdLst>
                    <a:gd name="T0" fmla="*/ 0 w 21600"/>
                    <a:gd name="T1" fmla="*/ 6 h 21600"/>
                    <a:gd name="T2" fmla="*/ 5 w 21600"/>
                    <a:gd name="T3" fmla="*/ 0 h 21600"/>
                    <a:gd name="T4" fmla="*/ 8 w 21600"/>
                    <a:gd name="T5" fmla="*/ 0 h 21600"/>
                    <a:gd name="T6" fmla="*/ 15 w 21600"/>
                    <a:gd name="T7" fmla="*/ 0 h 21600"/>
                    <a:gd name="T8" fmla="*/ 15 w 21600"/>
                    <a:gd name="T9" fmla="*/ 32 h 21600"/>
                    <a:gd name="T10" fmla="*/ 15 w 21600"/>
                    <a:gd name="T11" fmla="*/ 54 h 21600"/>
                    <a:gd name="T12" fmla="*/ 11 w 21600"/>
                    <a:gd name="T13" fmla="*/ 60 h 21600"/>
                    <a:gd name="T14" fmla="*/ 7 w 21600"/>
                    <a:gd name="T15" fmla="*/ 60 h 21600"/>
                    <a:gd name="T16" fmla="*/ 0 w 21600"/>
                    <a:gd name="T17" fmla="*/ 60 h 21600"/>
                    <a:gd name="T18" fmla="*/ 0 w 21600"/>
                    <a:gd name="T19" fmla="*/ 32 h 216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455 w 21600"/>
                    <a:gd name="T31" fmla="*/ 22547 h 21600"/>
                    <a:gd name="T32" fmla="*/ 21486 w 21600"/>
                    <a:gd name="T33" fmla="*/ 27000 h 216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1600" h="21600" extrusionOk="0">
                      <a:moveTo>
                        <a:pt x="0" y="2184"/>
                      </a:moveTo>
                      <a:lnTo>
                        <a:pt x="6664" y="0"/>
                      </a:lnTo>
                      <a:lnTo>
                        <a:pt x="10800" y="0"/>
                      </a:lnTo>
                      <a:lnTo>
                        <a:pt x="21600" y="0"/>
                      </a:lnTo>
                      <a:lnTo>
                        <a:pt x="21600" y="11649"/>
                      </a:lnTo>
                      <a:lnTo>
                        <a:pt x="21600" y="19416"/>
                      </a:lnTo>
                      <a:lnTo>
                        <a:pt x="15166" y="21600"/>
                      </a:lnTo>
                      <a:lnTo>
                        <a:pt x="10570" y="21600"/>
                      </a:lnTo>
                      <a:lnTo>
                        <a:pt x="0" y="21600"/>
                      </a:lnTo>
                      <a:lnTo>
                        <a:pt x="0" y="11528"/>
                      </a:lnTo>
                      <a:lnTo>
                        <a:pt x="0" y="2184"/>
                      </a:lnTo>
                      <a:close/>
                    </a:path>
                    <a:path w="21600" h="21600" extrusionOk="0">
                      <a:moveTo>
                        <a:pt x="0" y="2184"/>
                      </a:moveTo>
                      <a:lnTo>
                        <a:pt x="0" y="2184"/>
                      </a:lnTo>
                      <a:lnTo>
                        <a:pt x="14706" y="2184"/>
                      </a:lnTo>
                      <a:lnTo>
                        <a:pt x="21600" y="0"/>
                      </a:lnTo>
                      <a:moveTo>
                        <a:pt x="0" y="2184"/>
                      </a:moveTo>
                      <a:lnTo>
                        <a:pt x="14706" y="2184"/>
                      </a:lnTo>
                      <a:lnTo>
                        <a:pt x="14706" y="5339"/>
                      </a:lnTo>
                      <a:lnTo>
                        <a:pt x="14706" y="17474"/>
                      </a:lnTo>
                      <a:lnTo>
                        <a:pt x="14706" y="21600"/>
                      </a:lnTo>
                      <a:moveTo>
                        <a:pt x="1149" y="3034"/>
                      </a:moveTo>
                      <a:lnTo>
                        <a:pt x="13328" y="3034"/>
                      </a:lnTo>
                      <a:lnTo>
                        <a:pt x="13328" y="3519"/>
                      </a:lnTo>
                      <a:lnTo>
                        <a:pt x="1149" y="3519"/>
                      </a:lnTo>
                      <a:lnTo>
                        <a:pt x="1149" y="3034"/>
                      </a:lnTo>
                      <a:moveTo>
                        <a:pt x="1149" y="4490"/>
                      </a:moveTo>
                      <a:lnTo>
                        <a:pt x="13328" y="4490"/>
                      </a:lnTo>
                      <a:lnTo>
                        <a:pt x="13328" y="4854"/>
                      </a:lnTo>
                      <a:lnTo>
                        <a:pt x="1149" y="4854"/>
                      </a:lnTo>
                      <a:lnTo>
                        <a:pt x="1149" y="4490"/>
                      </a:lnTo>
                      <a:moveTo>
                        <a:pt x="1149" y="5946"/>
                      </a:moveTo>
                      <a:lnTo>
                        <a:pt x="13328" y="5946"/>
                      </a:lnTo>
                      <a:lnTo>
                        <a:pt x="13328" y="6310"/>
                      </a:lnTo>
                      <a:lnTo>
                        <a:pt x="1149" y="6310"/>
                      </a:lnTo>
                      <a:lnTo>
                        <a:pt x="1149" y="5946"/>
                      </a:lnTo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3741" name="Group 8"/>
                <p:cNvGrpSpPr>
                  <a:grpSpLocks/>
                </p:cNvGrpSpPr>
                <p:nvPr/>
              </p:nvGrpSpPr>
              <p:grpSpPr bwMode="auto">
                <a:xfrm>
                  <a:off x="664" y="1298"/>
                  <a:ext cx="492" cy="499"/>
                  <a:chOff x="664" y="1298"/>
                  <a:chExt cx="492" cy="499"/>
                </a:xfrm>
              </p:grpSpPr>
              <p:sp>
                <p:nvSpPr>
                  <p:cNvPr id="267273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2" name="Group 11"/>
                <p:cNvGrpSpPr>
                  <a:grpSpLocks/>
                </p:cNvGrpSpPr>
                <p:nvPr/>
              </p:nvGrpSpPr>
              <p:grpSpPr bwMode="auto">
                <a:xfrm>
                  <a:off x="884" y="1661"/>
                  <a:ext cx="492" cy="499"/>
                  <a:chOff x="664" y="1298"/>
                  <a:chExt cx="492" cy="499"/>
                </a:xfrm>
              </p:grpSpPr>
              <p:sp>
                <p:nvSpPr>
                  <p:cNvPr id="267276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77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3" name="Group 14"/>
                <p:cNvGrpSpPr>
                  <a:grpSpLocks/>
                </p:cNvGrpSpPr>
                <p:nvPr/>
              </p:nvGrpSpPr>
              <p:grpSpPr bwMode="auto">
                <a:xfrm>
                  <a:off x="476" y="1525"/>
                  <a:ext cx="492" cy="499"/>
                  <a:chOff x="664" y="1298"/>
                  <a:chExt cx="492" cy="499"/>
                </a:xfrm>
              </p:grpSpPr>
              <p:sp>
                <p:nvSpPr>
                  <p:cNvPr id="267279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703" y="1298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672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4" y="1344"/>
                    <a:ext cx="492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GB" sz="1200">
                        <a:latin typeface="Verdana" charset="0"/>
                      </a:rPr>
                      <a:t>&lt;html&gt;</a:t>
                    </a:r>
                  </a:p>
                </p:txBody>
              </p:sp>
            </p:grpSp>
            <p:grpSp>
              <p:nvGrpSpPr>
                <p:cNvPr id="73744" name="Group 17"/>
                <p:cNvGrpSpPr>
                  <a:grpSpLocks/>
                </p:cNvGrpSpPr>
                <p:nvPr/>
              </p:nvGrpSpPr>
              <p:grpSpPr bwMode="auto">
                <a:xfrm>
                  <a:off x="612" y="1734"/>
                  <a:ext cx="408" cy="653"/>
                  <a:chOff x="567" y="2097"/>
                  <a:chExt cx="408" cy="653"/>
                </a:xfrm>
              </p:grpSpPr>
              <p:sp>
                <p:nvSpPr>
                  <p:cNvPr id="267282" name="Document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67" y="2251"/>
                    <a:ext cx="408" cy="499"/>
                  </a:xfrm>
                  <a:custGeom>
                    <a:avLst/>
                    <a:gdLst>
                      <a:gd name="T0" fmla="*/ 10757 w 21600"/>
                      <a:gd name="T1" fmla="*/ 21632 h 21600"/>
                      <a:gd name="T2" fmla="*/ 85 w 21600"/>
                      <a:gd name="T3" fmla="*/ 10849 h 21600"/>
                      <a:gd name="T4" fmla="*/ 10757 w 21600"/>
                      <a:gd name="T5" fmla="*/ 81 h 21600"/>
                      <a:gd name="T6" fmla="*/ 21706 w 21600"/>
                      <a:gd name="T7" fmla="*/ 10652 h 21600"/>
                      <a:gd name="T8" fmla="*/ 10757 w 21600"/>
                      <a:gd name="T9" fmla="*/ 21632 h 21600"/>
                      <a:gd name="T10" fmla="*/ 0 w 21600"/>
                      <a:gd name="T11" fmla="*/ 0 h 21600"/>
                      <a:gd name="T12" fmla="*/ 21600 w 21600"/>
                      <a:gd name="T13" fmla="*/ 0 h 21600"/>
                      <a:gd name="T14" fmla="*/ 21600 w 21600"/>
                      <a:gd name="T15" fmla="*/ 21600 h 21600"/>
                      <a:gd name="T16" fmla="*/ 977 w 21600"/>
                      <a:gd name="T17" fmla="*/ 818 h 21600"/>
                      <a:gd name="T18" fmla="*/ 20622 w 21600"/>
                      <a:gd name="T19" fmla="*/ 16429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T16" t="T17" r="T18" b="T19"/>
                    <a:pathLst>
                      <a:path w="21600" h="21600">
                        <a:moveTo>
                          <a:pt x="10757" y="21632"/>
                        </a:moveTo>
                        <a:lnTo>
                          <a:pt x="5187" y="21632"/>
                        </a:lnTo>
                        <a:lnTo>
                          <a:pt x="85" y="17509"/>
                        </a:lnTo>
                        <a:lnTo>
                          <a:pt x="85" y="10849"/>
                        </a:lnTo>
                        <a:lnTo>
                          <a:pt x="85" y="81"/>
                        </a:lnTo>
                        <a:lnTo>
                          <a:pt x="10757" y="81"/>
                        </a:lnTo>
                        <a:lnTo>
                          <a:pt x="21706" y="81"/>
                        </a:lnTo>
                        <a:lnTo>
                          <a:pt x="21706" y="10652"/>
                        </a:lnTo>
                        <a:lnTo>
                          <a:pt x="21706" y="21632"/>
                        </a:lnTo>
                        <a:lnTo>
                          <a:pt x="10757" y="21632"/>
                        </a:lnTo>
                        <a:close/>
                      </a:path>
                      <a:path w="21600" h="21600">
                        <a:moveTo>
                          <a:pt x="85" y="17509"/>
                        </a:moveTo>
                        <a:lnTo>
                          <a:pt x="5187" y="17509"/>
                        </a:lnTo>
                        <a:lnTo>
                          <a:pt x="5187" y="21632"/>
                        </a:lnTo>
                        <a:lnTo>
                          <a:pt x="85" y="17509"/>
                        </a:lnTo>
                        <a:close/>
                      </a:path>
                    </a:pathLst>
                  </a:custGeom>
                  <a:solidFill>
                    <a:srgbClr val="D8EBB3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74998"/>
                      </a:srgb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pic>
                <p:nvPicPr>
                  <p:cNvPr id="267283" name="Picture 19" descr="j030107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9" y="2097"/>
                    <a:ext cx="318" cy="24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80808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2672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474" y="2568"/>
                  <a:ext cx="72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server</a:t>
                  </a:r>
                </a:p>
              </p:txBody>
            </p:sp>
          </p:grpSp>
          <p:grpSp>
            <p:nvGrpSpPr>
              <p:cNvPr id="73735" name="Group 21"/>
              <p:cNvGrpSpPr>
                <a:grpSpLocks/>
              </p:cNvGrpSpPr>
              <p:nvPr/>
            </p:nvGrpSpPr>
            <p:grpSpPr bwMode="auto">
              <a:xfrm>
                <a:off x="3878" y="754"/>
                <a:ext cx="1259" cy="1649"/>
                <a:chOff x="3878" y="754"/>
                <a:chExt cx="1259" cy="1649"/>
              </a:xfrm>
            </p:grpSpPr>
            <p:pic>
              <p:nvPicPr>
                <p:cNvPr id="267286" name="Picture 22" descr="j019538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06" y="1012"/>
                  <a:ext cx="1131" cy="8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7287" name="Picture 23" descr="browser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2" y="1081"/>
                  <a:ext cx="499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80808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2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2115"/>
                  <a:ext cx="53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user</a:t>
                  </a:r>
                </a:p>
              </p:txBody>
            </p:sp>
            <p:sp>
              <p:nvSpPr>
                <p:cNvPr id="2672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78" y="75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GB" sz="2400">
                      <a:latin typeface="Verdana" charset="0"/>
                    </a:rPr>
                    <a:t>browser</a:t>
                  </a:r>
                </a:p>
              </p:txBody>
            </p:sp>
          </p:grpSp>
        </p:grp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latin typeface="Verdana" charset="0"/>
                </a:rPr>
                <a:t>files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Client Request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GB" sz="3600" dirty="0" smtClean="0"/>
              <a:t>The web server takes a client </a:t>
            </a:r>
            <a:r>
              <a:rPr lang="en-GB" sz="3600" b="1" dirty="0" smtClean="0">
                <a:solidFill>
                  <a:srgbClr val="FF0000"/>
                </a:solidFill>
              </a:rPr>
              <a:t>request</a:t>
            </a:r>
            <a:r>
              <a:rPr lang="en-GB" sz="3600" dirty="0" smtClean="0"/>
              <a:t> and gives something back to the client.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Browser</a:t>
            </a:r>
            <a:r>
              <a:rPr lang="en-GB" sz="3600" dirty="0" smtClean="0">
                <a:solidFill>
                  <a:schemeClr val="accent3"/>
                </a:solidFill>
              </a:rPr>
              <a:t> </a:t>
            </a:r>
            <a:r>
              <a:rPr lang="en-GB" sz="3600" dirty="0" smtClean="0"/>
              <a:t>requests a </a:t>
            </a:r>
            <a:r>
              <a:rPr lang="en-GB" sz="3600" i="1" dirty="0" smtClean="0">
                <a:solidFill>
                  <a:schemeClr val="accent2"/>
                </a:solidFill>
              </a:rPr>
              <a:t>resource</a:t>
            </a:r>
            <a:r>
              <a:rPr lang="en-GB" sz="3600" i="1" dirty="0" smtClean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Server</a:t>
            </a:r>
            <a:r>
              <a:rPr lang="en-GB" sz="3600" dirty="0" smtClean="0">
                <a:solidFill>
                  <a:srgbClr val="9BBB59"/>
                </a:solidFill>
              </a:rPr>
              <a:t> </a:t>
            </a:r>
            <a:r>
              <a:rPr lang="en-GB" sz="3600" dirty="0" smtClean="0"/>
              <a:t>receives the request</a:t>
            </a:r>
          </a:p>
          <a:p>
            <a:pPr>
              <a:lnSpc>
                <a:spcPct val="80000"/>
              </a:lnSpc>
              <a:defRPr/>
            </a:pPr>
            <a:r>
              <a:rPr lang="en-GB" sz="3600" i="1" dirty="0">
                <a:solidFill>
                  <a:schemeClr val="accent6"/>
                </a:solidFill>
              </a:rPr>
              <a:t>Server</a:t>
            </a:r>
            <a:r>
              <a:rPr lang="en-GB" sz="3600" dirty="0" smtClean="0"/>
              <a:t> finds the </a:t>
            </a:r>
            <a:r>
              <a:rPr lang="en-GB" sz="3600" i="1" dirty="0" smtClean="0">
                <a:solidFill>
                  <a:srgbClr val="C0504D"/>
                </a:solidFill>
              </a:rPr>
              <a:t>resource </a:t>
            </a:r>
            <a:r>
              <a:rPr lang="en-GB" sz="3600" dirty="0" smtClean="0"/>
              <a:t>(or not</a:t>
            </a:r>
            <a:r>
              <a:rPr lang="en-GB" sz="3600" dirty="0" smtClean="0">
                <a:solidFill>
                  <a:srgbClr val="000000"/>
                </a:solidFill>
              </a:rPr>
              <a:t>)</a:t>
            </a:r>
            <a:endParaRPr lang="en-GB" sz="3600" dirty="0" smtClean="0"/>
          </a:p>
          <a:p>
            <a:pPr>
              <a:lnSpc>
                <a:spcPct val="80000"/>
              </a:lnSpc>
              <a:defRPr/>
            </a:pPr>
            <a:r>
              <a:rPr lang="en-GB" sz="3600" i="1" dirty="0" smtClean="0">
                <a:solidFill>
                  <a:schemeClr val="accent6"/>
                </a:solidFill>
              </a:rPr>
              <a:t>Server</a:t>
            </a:r>
            <a:r>
              <a:rPr lang="en-GB" sz="3600" dirty="0" smtClean="0"/>
              <a:t> returns </a:t>
            </a:r>
            <a:r>
              <a:rPr lang="en-GB" sz="3600" i="1" dirty="0" smtClean="0">
                <a:solidFill>
                  <a:schemeClr val="accent2"/>
                </a:solidFill>
              </a:rPr>
              <a:t>something</a:t>
            </a:r>
            <a:r>
              <a:rPr lang="en-GB" sz="3600" dirty="0" smtClean="0">
                <a:solidFill>
                  <a:schemeClr val="accent2"/>
                </a:solidFill>
              </a:rPr>
              <a:t> </a:t>
            </a:r>
            <a:r>
              <a:rPr lang="en-GB" sz="3600" dirty="0" smtClean="0"/>
              <a:t>to the client.</a:t>
            </a:r>
          </a:p>
        </p:txBody>
      </p:sp>
    </p:spTree>
    <p:extLst>
      <p:ext uri="{BB962C8B-B14F-4D97-AF65-F5344CB8AC3E}">
        <p14:creationId xmlns:p14="http://schemas.microsoft.com/office/powerpoint/2010/main" val="300662932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Basic Web Server Operation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Revision of the </a:t>
            </a:r>
            <a:r>
              <a:rPr lang="en-GB" dirty="0" err="1" smtClean="0">
                <a:solidFill>
                  <a:schemeClr val="folHlink"/>
                </a:solidFill>
                <a:cs typeface="+mn-cs"/>
              </a:rPr>
              <a:t>HyperText</a:t>
            </a:r>
            <a:r>
              <a:rPr lang="en-GB" dirty="0" smtClean="0">
                <a:solidFill>
                  <a:schemeClr val="folHlink"/>
                </a:solidFill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solidFill>
                  <a:schemeClr val="folHlink"/>
                </a:solidFill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solidFill>
                  <a:srgbClr val="FF3300"/>
                </a:solidFill>
                <a:cs typeface="+mn-cs"/>
              </a:rPr>
              <a:t>Mapping resources to files</a:t>
            </a:r>
          </a:p>
          <a:p>
            <a:pPr marL="0" indent="0" eaLnBrk="1" hangingPunct="1">
              <a:defRPr/>
            </a:pPr>
            <a:endParaRPr lang="en-GB" dirty="0" smtClean="0">
              <a:solidFill>
                <a:srgbClr val="FF33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How RI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j-cs"/>
              </a:rPr>
              <a:t>/products/</a:t>
            </a:r>
            <a:r>
              <a:rPr lang="en-GB" dirty="0" smtClean="0">
                <a:cs typeface="+mj-cs"/>
              </a:rPr>
              <a:t> Maps to a File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128168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b="1" dirty="0" smtClean="0">
                <a:latin typeface="Courier New" charset="0"/>
              </a:rPr>
              <a:t>/</a:t>
            </a:r>
            <a:r>
              <a:rPr lang="en-GB" dirty="0" smtClean="0"/>
              <a:t> is a special location on the web server </a:t>
            </a:r>
          </a:p>
          <a:p>
            <a:pPr>
              <a:defRPr/>
            </a:pPr>
            <a:r>
              <a:rPr lang="en-GB" sz="2800" dirty="0" smtClean="0"/>
              <a:t>It is set using </a:t>
            </a:r>
            <a:r>
              <a:rPr lang="en-GB" sz="2800" dirty="0" err="1" smtClean="0">
                <a:solidFill>
                  <a:srgbClr val="FF3300"/>
                </a:solidFill>
              </a:rPr>
              <a:t>DocumentRoot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/>
              <a:t>directive</a:t>
            </a:r>
          </a:p>
          <a:p>
            <a:pPr>
              <a:defRPr/>
            </a:pPr>
            <a:r>
              <a:rPr lang="en-GB" sz="2800" dirty="0" smtClean="0"/>
              <a:t>Physically, it is a directory e.g.</a:t>
            </a:r>
            <a:r>
              <a:rPr lang="en-GB" sz="2800" dirty="0" smtClean="0">
                <a:solidFill>
                  <a:srgbClr val="FF3300"/>
                </a:solidFill>
              </a:rPr>
              <a:t> 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/</a:t>
            </a:r>
            <a:r>
              <a:rPr lang="en-GB" sz="2800" dirty="0" err="1" smtClean="0">
                <a:solidFill>
                  <a:srgbClr val="FF3300"/>
                </a:solidFill>
                <a:latin typeface="Courier New" charset="0"/>
              </a:rPr>
              <a:t>var</a:t>
            </a:r>
            <a:r>
              <a:rPr lang="en-GB" sz="2800" dirty="0" smtClean="0">
                <a:solidFill>
                  <a:srgbClr val="FF3300"/>
                </a:solidFill>
                <a:latin typeface="Courier New" charset="0"/>
              </a:rPr>
              <a:t>/www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A Typical Web Server</a:t>
            </a:r>
          </a:p>
        </p:txBody>
      </p:sp>
      <p:grpSp>
        <p:nvGrpSpPr>
          <p:cNvPr id="79874" name="Group 3"/>
          <p:cNvGrpSpPr>
            <a:grpSpLocks/>
          </p:cNvGrpSpPr>
          <p:nvPr/>
        </p:nvGrpSpPr>
        <p:grpSpPr bwMode="auto">
          <a:xfrm>
            <a:off x="644277" y="1550442"/>
            <a:ext cx="8104187" cy="4614862"/>
            <a:chOff x="657" y="799"/>
            <a:chExt cx="5105" cy="2907"/>
          </a:xfrm>
        </p:grpSpPr>
        <p:grpSp>
          <p:nvGrpSpPr>
            <p:cNvPr id="79875" name="Group 4"/>
            <p:cNvGrpSpPr>
              <a:grpSpLocks/>
            </p:cNvGrpSpPr>
            <p:nvPr/>
          </p:nvGrpSpPr>
          <p:grpSpPr bwMode="auto">
            <a:xfrm>
              <a:off x="2653" y="1661"/>
              <a:ext cx="492" cy="499"/>
              <a:chOff x="664" y="1298"/>
              <a:chExt cx="492" cy="499"/>
            </a:xfrm>
          </p:grpSpPr>
          <p:sp>
            <p:nvSpPr>
              <p:cNvPr id="269317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18" name="Text Box 6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6" name="Group 7"/>
            <p:cNvGrpSpPr>
              <a:grpSpLocks/>
            </p:cNvGrpSpPr>
            <p:nvPr/>
          </p:nvGrpSpPr>
          <p:grpSpPr bwMode="auto">
            <a:xfrm>
              <a:off x="3606" y="2160"/>
              <a:ext cx="492" cy="499"/>
              <a:chOff x="664" y="1298"/>
              <a:chExt cx="492" cy="499"/>
            </a:xfrm>
          </p:grpSpPr>
          <p:sp>
            <p:nvSpPr>
              <p:cNvPr id="26932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21" name="Text Box 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77" name="Group 10"/>
            <p:cNvGrpSpPr>
              <a:grpSpLocks/>
            </p:cNvGrpSpPr>
            <p:nvPr/>
          </p:nvGrpSpPr>
          <p:grpSpPr bwMode="auto">
            <a:xfrm>
              <a:off x="4740" y="2205"/>
              <a:ext cx="447" cy="499"/>
              <a:chOff x="664" y="1298"/>
              <a:chExt cx="447" cy="499"/>
            </a:xfrm>
          </p:grpSpPr>
          <p:sp>
            <p:nvSpPr>
              <p:cNvPr id="26932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 algn="ctr">
                  <a:defRPr/>
                </a:pPr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269324" name="Text Box 1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30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GB" sz="1200">
                    <a:latin typeface="Verdana" charset="0"/>
                  </a:rPr>
                  <a:t>PDF</a:t>
                </a:r>
              </a:p>
            </p:txBody>
          </p:sp>
        </p:grpSp>
        <p:grpSp>
          <p:nvGrpSpPr>
            <p:cNvPr id="79878" name="Group 13"/>
            <p:cNvGrpSpPr>
              <a:grpSpLocks/>
            </p:cNvGrpSpPr>
            <p:nvPr/>
          </p:nvGrpSpPr>
          <p:grpSpPr bwMode="auto">
            <a:xfrm>
              <a:off x="4150" y="2491"/>
              <a:ext cx="408" cy="894"/>
              <a:chOff x="567" y="1856"/>
              <a:chExt cx="408" cy="894"/>
            </a:xfrm>
          </p:grpSpPr>
          <p:sp>
            <p:nvSpPr>
              <p:cNvPr id="269326" name="Document"/>
              <p:cNvSpPr>
                <a:spLocks noEditPoints="1" noChangeArrowheads="1"/>
              </p:cNvSpPr>
              <p:nvPr/>
            </p:nvSpPr>
            <p:spPr bwMode="auto">
              <a:xfrm>
                <a:off x="567" y="2251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79906" name="Picture 15" descr="j030107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1856"/>
                <a:ext cx="318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69328" name="File"/>
            <p:cNvSpPr>
              <a:spLocks noEditPoints="1" noChangeArrowheads="1"/>
            </p:cNvSpPr>
            <p:nvPr/>
          </p:nvSpPr>
          <p:spPr bwMode="auto">
            <a:xfrm>
              <a:off x="3016" y="799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9880" name="Group 17"/>
            <p:cNvGrpSpPr>
              <a:grpSpLocks/>
            </p:cNvGrpSpPr>
            <p:nvPr/>
          </p:nvGrpSpPr>
          <p:grpSpPr bwMode="auto">
            <a:xfrm>
              <a:off x="975" y="2478"/>
              <a:ext cx="492" cy="499"/>
              <a:chOff x="664" y="1298"/>
              <a:chExt cx="492" cy="499"/>
            </a:xfrm>
          </p:grpSpPr>
          <p:sp>
            <p:nvSpPr>
              <p:cNvPr id="269330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1" name="Text Box 19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grpSp>
          <p:nvGrpSpPr>
            <p:cNvPr id="79881" name="Group 20"/>
            <p:cNvGrpSpPr>
              <a:grpSpLocks/>
            </p:cNvGrpSpPr>
            <p:nvPr/>
          </p:nvGrpSpPr>
          <p:grpSpPr bwMode="auto">
            <a:xfrm>
              <a:off x="1791" y="2523"/>
              <a:ext cx="492" cy="499"/>
              <a:chOff x="664" y="1298"/>
              <a:chExt cx="492" cy="499"/>
            </a:xfrm>
          </p:grpSpPr>
          <p:sp>
            <p:nvSpPr>
              <p:cNvPr id="269333" name="Document"/>
              <p:cNvSpPr>
                <a:spLocks noEditPoints="1" noChangeArrowheads="1"/>
              </p:cNvSpPr>
              <p:nvPr/>
            </p:nvSpPr>
            <p:spPr bwMode="auto">
              <a:xfrm>
                <a:off x="703" y="1298"/>
                <a:ext cx="408" cy="499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664" y="1344"/>
                <a:ext cx="49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200">
                    <a:latin typeface="Verdana" charset="0"/>
                  </a:rPr>
                  <a:t>&lt;html&gt;</a:t>
                </a:r>
              </a:p>
            </p:txBody>
          </p:sp>
        </p:grp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V="1">
              <a:off x="2971" y="1253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H="1" flipV="1">
              <a:off x="3696" y="125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7" name="Line 25"/>
            <p:cNvSpPr>
              <a:spLocks noChangeShapeType="1"/>
            </p:cNvSpPr>
            <p:nvPr/>
          </p:nvSpPr>
          <p:spPr bwMode="auto">
            <a:xfrm flipV="1">
              <a:off x="1927" y="1117"/>
              <a:ext cx="108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8" name="Line 26"/>
            <p:cNvSpPr>
              <a:spLocks noChangeShapeType="1"/>
            </p:cNvSpPr>
            <p:nvPr/>
          </p:nvSpPr>
          <p:spPr bwMode="auto">
            <a:xfrm flipV="1">
              <a:off x="1202" y="1979"/>
              <a:ext cx="317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39" name="Line 27"/>
            <p:cNvSpPr>
              <a:spLocks noChangeShapeType="1"/>
            </p:cNvSpPr>
            <p:nvPr/>
          </p:nvSpPr>
          <p:spPr bwMode="auto">
            <a:xfrm flipH="1" flipV="1">
              <a:off x="1791" y="2024"/>
              <a:ext cx="273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0" name="Line 28"/>
            <p:cNvSpPr>
              <a:spLocks noChangeShapeType="1"/>
            </p:cNvSpPr>
            <p:nvPr/>
          </p:nvSpPr>
          <p:spPr bwMode="auto">
            <a:xfrm flipV="1">
              <a:off x="3878" y="1888"/>
              <a:ext cx="31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1" name="Line 29"/>
            <p:cNvSpPr>
              <a:spLocks noChangeShapeType="1"/>
            </p:cNvSpPr>
            <p:nvPr/>
          </p:nvSpPr>
          <p:spPr bwMode="auto">
            <a:xfrm flipH="1" flipV="1">
              <a:off x="4604" y="1933"/>
              <a:ext cx="317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2" name="Line 30"/>
            <p:cNvSpPr>
              <a:spLocks noChangeShapeType="1"/>
            </p:cNvSpPr>
            <p:nvPr/>
          </p:nvSpPr>
          <p:spPr bwMode="auto">
            <a:xfrm flipV="1">
              <a:off x="4377" y="1933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3" name="File"/>
            <p:cNvSpPr>
              <a:spLocks noEditPoints="1" noChangeArrowheads="1"/>
            </p:cNvSpPr>
            <p:nvPr/>
          </p:nvSpPr>
          <p:spPr bwMode="auto">
            <a:xfrm>
              <a:off x="1338" y="157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4" name="File"/>
            <p:cNvSpPr>
              <a:spLocks noEditPoints="1" noChangeArrowheads="1"/>
            </p:cNvSpPr>
            <p:nvPr/>
          </p:nvSpPr>
          <p:spPr bwMode="auto">
            <a:xfrm>
              <a:off x="3969" y="1480"/>
              <a:ext cx="685" cy="43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1565" y="845"/>
              <a:ext cx="14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DocumentRoot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4740" y="1616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products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657" y="1661"/>
              <a:ext cx="6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400">
                  <a:solidFill>
                    <a:schemeClr val="accent2"/>
                  </a:solidFill>
                  <a:latin typeface="Comic Sans MS" charset="0"/>
                </a:rPr>
                <a:t>people</a:t>
              </a:r>
            </a:p>
          </p:txBody>
        </p:sp>
        <p:sp>
          <p:nvSpPr>
            <p:cNvPr id="269348" name="Text Box 36"/>
            <p:cNvSpPr txBox="1">
              <a:spLocks noChangeArrowheads="1"/>
            </p:cNvSpPr>
            <p:nvPr/>
          </p:nvSpPr>
          <p:spPr bwMode="auto">
            <a:xfrm>
              <a:off x="1746" y="3067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49" name="Text Box 37"/>
            <p:cNvSpPr txBox="1">
              <a:spLocks noChangeArrowheads="1"/>
            </p:cNvSpPr>
            <p:nvPr/>
          </p:nvSpPr>
          <p:spPr bwMode="auto">
            <a:xfrm>
              <a:off x="884" y="3022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cto.html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2472" y="2205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3334" y="2704"/>
              <a:ext cx="8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index.html</a:t>
              </a:r>
            </a:p>
          </p:txBody>
        </p: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3969" y="3475"/>
              <a:ext cx="8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widget.jpeg</a:t>
              </a:r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740" y="2795"/>
              <a:ext cx="10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chemeClr val="accent2"/>
                  </a:solidFill>
                  <a:latin typeface="Comic Sans MS" charset="0"/>
                </a:rPr>
                <a:t>catalogue.pdf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Homework Problems</a:t>
            </a:r>
          </a:p>
        </p:txBody>
      </p:sp>
      <p:sp>
        <p:nvSpPr>
          <p:cNvPr id="117764" name="Text Box 4"/>
          <p:cNvSpPr txBox="1"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normAutofit fontScale="92500" lnSpcReduction="10000"/>
          </a:bodyPr>
          <a:lstStyle/>
          <a:p>
            <a:pPr>
              <a:defRPr/>
            </a:pPr>
            <a:r>
              <a:rPr lang="en-GB" dirty="0" smtClean="0">
                <a:cs typeface="+mn-cs"/>
              </a:rPr>
              <a:t>Web server shown on previous slide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smtClean="0">
                <a:cs typeface="+mn-cs"/>
              </a:rPr>
              <a:t>.</a:t>
            </a:r>
          </a:p>
          <a:p>
            <a:pPr>
              <a:defRPr/>
            </a:pPr>
            <a:r>
              <a:rPr lang="en-GB" dirty="0" err="1" smtClean="0">
                <a:cs typeface="+mn-cs"/>
              </a:rPr>
              <a:t>DocumentRoot</a:t>
            </a:r>
            <a:r>
              <a:rPr lang="en-GB" dirty="0" smtClean="0">
                <a:cs typeface="+mn-cs"/>
              </a:rPr>
              <a:t> is </a:t>
            </a:r>
            <a:r>
              <a:rPr lang="en-GB" dirty="0" smtClean="0">
                <a:latin typeface="Courier New" charset="0"/>
                <a:cs typeface="+mn-cs"/>
              </a:rPr>
              <a:t>/</a:t>
            </a:r>
            <a:r>
              <a:rPr lang="en-GB" dirty="0" err="1" smtClean="0">
                <a:latin typeface="Courier New" charset="0"/>
                <a:cs typeface="+mn-cs"/>
              </a:rPr>
              <a:t>var</a:t>
            </a:r>
            <a:r>
              <a:rPr lang="en-GB" dirty="0" smtClean="0">
                <a:latin typeface="Courier New" charset="0"/>
                <a:cs typeface="+mn-cs"/>
              </a:rPr>
              <a:t>/www</a:t>
            </a:r>
            <a:r>
              <a:rPr lang="en-GB" dirty="0" smtClean="0">
                <a:cs typeface="+mn-cs"/>
              </a:rPr>
              <a:t> </a:t>
            </a:r>
          </a:p>
          <a:p>
            <a:pPr marL="914400" lvl="1" indent="-457200">
              <a:defRPr/>
            </a:pPr>
            <a:r>
              <a:rPr lang="en-GB" dirty="0" smtClean="0"/>
              <a:t>Give the full URL for each file on this web server.</a:t>
            </a:r>
          </a:p>
          <a:p>
            <a:pPr marL="914400" lvl="1" indent="-457200">
              <a:defRPr/>
            </a:pPr>
            <a:r>
              <a:rPr lang="en-GB" dirty="0" smtClean="0"/>
              <a:t>Give the actual file name of each resource (directories are not resources)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Which file is </a:t>
            </a:r>
            <a:r>
              <a:rPr lang="en-GB" dirty="0" err="1" smtClean="0">
                <a:latin typeface="Comic Sans MS" charset="0"/>
                <a:cs typeface="+mn-cs"/>
              </a:rPr>
              <a:t>mycompany.com</a:t>
            </a:r>
            <a:r>
              <a:rPr lang="en-GB" dirty="0" err="1" smtClean="0">
                <a:cs typeface="+mn-cs"/>
              </a:rPr>
              <a:t>’s</a:t>
            </a:r>
            <a:r>
              <a:rPr lang="en-GB" dirty="0" smtClean="0">
                <a:cs typeface="+mn-cs"/>
              </a:rPr>
              <a:t> home page?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Find out how Apache knows how to package a PDF file as </a:t>
            </a:r>
            <a:r>
              <a:rPr lang="en-GB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Content-type: application/</a:t>
            </a:r>
            <a:r>
              <a:rPr lang="en-GB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pdf</a:t>
            </a:r>
            <a:endParaRPr lang="en-GB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Summary of this Lecture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The roles of a web server and web client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Modern Web Servers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Introducing the Apache Web Server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Revision of the </a:t>
            </a:r>
            <a:r>
              <a:rPr lang="en-GB" dirty="0" err="1" smtClean="0">
                <a:cs typeface="+mn-cs"/>
              </a:rPr>
              <a:t>HyperText</a:t>
            </a:r>
            <a:r>
              <a:rPr lang="en-GB" dirty="0" smtClean="0">
                <a:cs typeface="+mn-cs"/>
              </a:rPr>
              <a:t> Transfer Protocol (HTTP)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Web server operation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Mapping resources to files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Further Reading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Application Protocols see: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cs typeface="+mn-cs"/>
              </a:rPr>
              <a:t>Chapter 2 of </a:t>
            </a:r>
            <a:r>
              <a:rPr lang="en-GB" i="1" dirty="0" smtClean="0">
                <a:cs typeface="+mn-cs"/>
              </a:rPr>
              <a:t>Kurose and Ross</a:t>
            </a:r>
            <a:r>
              <a:rPr lang="en-GB" dirty="0" smtClean="0">
                <a:cs typeface="+mn-cs"/>
              </a:rPr>
              <a:t>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web servers and Apache see:</a:t>
            </a:r>
            <a:endParaRPr lang="en-GB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Apache: The Definitive Guide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Ben Laurie and Peter Laurie, O’Reilly, 2003.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Webmaster in a Nutshell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Stephen </a:t>
            </a:r>
            <a:r>
              <a:rPr lang="en-GB" dirty="0" err="1" smtClean="0">
                <a:cs typeface="+mn-cs"/>
              </a:rPr>
              <a:t>Spainhour</a:t>
            </a:r>
            <a:r>
              <a:rPr lang="en-GB" dirty="0" smtClean="0">
                <a:cs typeface="+mn-cs"/>
              </a:rPr>
              <a:t> and Robert Eckstein, O’Reilly, 2003.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i="1" dirty="0" smtClean="0">
                <a:cs typeface="+mn-cs"/>
              </a:rPr>
              <a:t>For more information on web client technology</a:t>
            </a:r>
          </a:p>
          <a:p>
            <a:pPr>
              <a:lnSpc>
                <a:spcPct val="90000"/>
              </a:lnSpc>
              <a:defRPr/>
            </a:pPr>
            <a:r>
              <a:rPr lang="en-GB" i="1" dirty="0" smtClean="0">
                <a:cs typeface="+mn-cs"/>
              </a:rPr>
              <a:t>Web Design in a Nutshell</a:t>
            </a:r>
            <a:r>
              <a:rPr lang="en-GB" dirty="0" smtClean="0">
                <a:cs typeface="+mn-cs"/>
              </a:rPr>
              <a:t> (3</a:t>
            </a:r>
            <a:r>
              <a:rPr lang="en-GB" baseline="30000" dirty="0" smtClean="0">
                <a:cs typeface="+mn-cs"/>
              </a:rPr>
              <a:t>rd</a:t>
            </a:r>
            <a:r>
              <a:rPr lang="en-GB" dirty="0" smtClean="0">
                <a:cs typeface="+mn-cs"/>
              </a:rPr>
              <a:t> Ed.), Jennifer </a:t>
            </a:r>
            <a:r>
              <a:rPr lang="en-GB" dirty="0" err="1" smtClean="0">
                <a:cs typeface="+mn-cs"/>
              </a:rPr>
              <a:t>Niederst</a:t>
            </a:r>
            <a:r>
              <a:rPr lang="en-GB" dirty="0" smtClean="0">
                <a:cs typeface="+mn-cs"/>
              </a:rPr>
              <a:t> Robbins, O’Reilly, 2006.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dirty="0" smtClean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GB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In EG-253 You Gained Experience of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Apache configuration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Real HTTP requests and responses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Server directives</a:t>
            </a:r>
          </a:p>
          <a:p>
            <a:pPr>
              <a:defRPr/>
            </a:pPr>
            <a:r>
              <a:rPr lang="en-GB" dirty="0" smtClean="0">
                <a:cs typeface="+mn-cs"/>
              </a:rPr>
              <a:t>Setting up a basic web server</a:t>
            </a:r>
          </a:p>
          <a:p>
            <a:pPr marL="0" indent="0" eaLnBrk="1" hangingPunct="1">
              <a:buNone/>
              <a:defRPr/>
            </a:pPr>
            <a:endParaRPr lang="en-GB" dirty="0" smtClean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GB" dirty="0" smtClean="0">
                <a:cs typeface="+mn-cs"/>
              </a:rPr>
              <a:t>You may wish to review the notes!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j-cs"/>
              </a:rPr>
              <a:t>Next Lecture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cs typeface="+mn-cs"/>
              </a:rPr>
              <a:t>Interactive Services</a:t>
            </a:r>
          </a:p>
          <a:p>
            <a:pPr lvl="1">
              <a:defRPr/>
            </a:pPr>
            <a:r>
              <a:rPr lang="en-GB" dirty="0" smtClean="0"/>
              <a:t>Server-Side Includes</a:t>
            </a:r>
          </a:p>
          <a:p>
            <a:pPr lvl="1">
              <a:defRPr/>
            </a:pPr>
            <a:r>
              <a:rPr lang="en-GB" dirty="0" smtClean="0"/>
              <a:t>CGI</a:t>
            </a:r>
          </a:p>
          <a:p>
            <a:pPr lvl="1">
              <a:defRPr/>
            </a:pPr>
            <a:r>
              <a:rPr lang="en-GB" dirty="0" smtClean="0"/>
              <a:t>Server-side scripting</a:t>
            </a:r>
          </a:p>
          <a:p>
            <a:pPr lvl="1">
              <a:defRPr/>
            </a:pPr>
            <a:r>
              <a:rPr lang="en-GB" dirty="0" smtClean="0"/>
              <a:t>REST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>
                <a:solidFill>
                  <a:srgbClr val="F79646"/>
                </a:solidFill>
                <a:cs typeface="+mj-cs"/>
              </a:rPr>
              <a:t>A resource</a:t>
            </a:r>
            <a:r>
              <a:rPr lang="en-GB" dirty="0" smtClean="0">
                <a:solidFill>
                  <a:srgbClr val="F79646"/>
                </a:solidFill>
                <a:cs typeface="+mj-cs"/>
              </a:rPr>
              <a:t> </a:t>
            </a:r>
            <a:r>
              <a:rPr lang="en-GB" dirty="0" smtClean="0">
                <a:cs typeface="+mj-cs"/>
              </a:rPr>
              <a:t>can be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an HTML page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CSS file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JavaScript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PDF file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picture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fragment of XML</a:t>
            </a:r>
            <a:endParaRPr lang="en-GB" sz="4300" i="1" dirty="0"/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A sound or video file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Some JSON data</a:t>
            </a:r>
          </a:p>
          <a:p>
            <a:pPr>
              <a:lnSpc>
                <a:spcPct val="80000"/>
              </a:lnSpc>
              <a:defRPr/>
            </a:pPr>
            <a:r>
              <a:rPr lang="en-GB" sz="4300" i="1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5762520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Server Response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sz="3600" dirty="0" smtClean="0">
                <a:cs typeface="+mn-cs"/>
              </a:rPr>
              <a:t>The</a:t>
            </a:r>
            <a:r>
              <a:rPr lang="en-GB" sz="3600" b="1" dirty="0" smtClean="0">
                <a:solidFill>
                  <a:srgbClr val="FF3300"/>
                </a:solidFill>
                <a:cs typeface="+mn-cs"/>
              </a:rPr>
              <a:t> </a:t>
            </a:r>
            <a:r>
              <a:rPr lang="en-GB" sz="3600" b="1" i="1" dirty="0" smtClean="0">
                <a:solidFill>
                  <a:schemeClr val="accent6"/>
                </a:solidFill>
                <a:cs typeface="+mn-cs"/>
              </a:rPr>
              <a:t>response</a:t>
            </a:r>
            <a:r>
              <a:rPr lang="en-GB" sz="3600" dirty="0" smtClean="0">
                <a:solidFill>
                  <a:schemeClr val="accent6"/>
                </a:solidFill>
                <a:cs typeface="+mn-cs"/>
              </a:rPr>
              <a:t> </a:t>
            </a:r>
            <a:r>
              <a:rPr lang="en-GB" sz="3600" dirty="0" smtClean="0">
                <a:cs typeface="+mn-cs"/>
              </a:rPr>
              <a:t>is formatted as a header, with </a:t>
            </a:r>
            <a:r>
              <a:rPr lang="en-GB" sz="3600" dirty="0" smtClean="0">
                <a:solidFill>
                  <a:schemeClr val="accent2"/>
                </a:solidFill>
                <a:cs typeface="+mn-cs"/>
              </a:rPr>
              <a:t>success code </a:t>
            </a:r>
            <a:r>
              <a:rPr lang="en-GB" sz="3600" dirty="0" smtClean="0">
                <a:cs typeface="+mn-cs"/>
              </a:rPr>
              <a:t>and other information, followed by the resource data.</a:t>
            </a:r>
          </a:p>
          <a:p>
            <a:pPr>
              <a:lnSpc>
                <a:spcPct val="80000"/>
              </a:lnSpc>
              <a:defRPr/>
            </a:pPr>
            <a:r>
              <a:rPr lang="en-GB" sz="3600" dirty="0" smtClean="0"/>
              <a:t>A </a:t>
            </a:r>
            <a:r>
              <a:rPr lang="en-GB" sz="3600" b="1" dirty="0" smtClean="0"/>
              <a:t>content-type field</a:t>
            </a:r>
            <a:r>
              <a:rPr lang="en-GB" sz="3600" dirty="0" smtClean="0"/>
              <a:t> in the header informs the client how the resource data is to be interpreted.</a:t>
            </a:r>
          </a:p>
          <a:p>
            <a:pPr>
              <a:lnSpc>
                <a:spcPct val="80000"/>
              </a:lnSpc>
              <a:defRPr/>
            </a:pPr>
            <a:r>
              <a:rPr lang="en-GB" sz="3600" dirty="0" smtClean="0"/>
              <a:t>If the resource is not found, server issues a “</a:t>
            </a:r>
            <a:r>
              <a:rPr lang="en-GB" sz="3600" b="1" dirty="0" smtClean="0"/>
              <a:t>404 not found</a:t>
            </a:r>
            <a:r>
              <a:rPr lang="en-GB" sz="3600" dirty="0" smtClean="0"/>
              <a:t>” response.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285832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Role of a Web Client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The web client is more “intelligent” than the web server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>
                <a:cs typeface="+mn-cs"/>
              </a:rPr>
              <a:t>The web client (browser) lets the user </a:t>
            </a:r>
            <a:r>
              <a:rPr lang="en-GB" b="1" i="1" dirty="0" smtClean="0">
                <a:solidFill>
                  <a:srgbClr val="FF0000"/>
                </a:solidFill>
                <a:cs typeface="+mn-cs"/>
              </a:rPr>
              <a:t>request</a:t>
            </a:r>
            <a:r>
              <a:rPr lang="en-GB" dirty="0" smtClean="0">
                <a:cs typeface="+mn-cs"/>
              </a:rPr>
              <a:t> something from the server and shows the </a:t>
            </a:r>
            <a:r>
              <a:rPr lang="en-GB" b="1" i="1" dirty="0" smtClean="0">
                <a:solidFill>
                  <a:srgbClr val="FF0000"/>
                </a:solidFill>
                <a:cs typeface="+mn-cs"/>
              </a:rPr>
              <a:t>result</a:t>
            </a:r>
            <a:r>
              <a:rPr lang="en-GB" dirty="0" smtClean="0">
                <a:cs typeface="+mn-cs"/>
              </a:rPr>
              <a:t> of the request.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The client, by means of JavaScript, is capable of additional manipulation of resource data independently of the server.</a:t>
            </a:r>
            <a:endParaRPr lang="en-GB" dirty="0" smtClean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GB" sz="2000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The “Brains” of the </a:t>
            </a:r>
            <a:r>
              <a:rPr lang="en-GB" dirty="0" smtClean="0"/>
              <a:t>Operation</a:t>
            </a:r>
            <a:endParaRPr lang="en-GB" dirty="0" smtClean="0"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0768"/>
            <a:ext cx="3403600" cy="50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6310620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Image Source: BBC: http</a:t>
            </a:r>
            <a:r>
              <a:rPr lang="en-US" sz="1800" dirty="0"/>
              <a:t>://</a:t>
            </a:r>
            <a:r>
              <a:rPr lang="en-US" sz="1800" dirty="0" err="1"/>
              <a:t>bbc.in</a:t>
            </a:r>
            <a:r>
              <a:rPr lang="en-US" sz="1800" dirty="0"/>
              <a:t>/</a:t>
            </a:r>
            <a:r>
              <a:rPr lang="en-US" sz="1800" dirty="0" err="1"/>
              <a:t>YcpNAE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700808"/>
            <a:ext cx="3982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Arial Black"/>
                <a:cs typeface="Arial Black"/>
              </a:rPr>
              <a:t>Talks net protocols</a:t>
            </a:r>
            <a:endParaRPr lang="en-US" dirty="0">
              <a:solidFill>
                <a:srgbClr val="C0504D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3284984"/>
            <a:ext cx="2296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Arial Black"/>
                <a:cs typeface="Arial Black"/>
              </a:rPr>
              <a:t>Structured</a:t>
            </a:r>
            <a:endParaRPr lang="en-US" dirty="0">
              <a:solidFill>
                <a:schemeClr val="accent3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5800" y="3911600"/>
            <a:ext cx="1520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/>
                <a:cs typeface="Arial Black"/>
              </a:rPr>
              <a:t>Stylish</a:t>
            </a:r>
            <a:endParaRPr lang="en-US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797152"/>
            <a:ext cx="3059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 Black"/>
                <a:cs typeface="Arial Black"/>
              </a:rPr>
              <a:t>Programmable</a:t>
            </a:r>
            <a:endParaRPr lang="en-US" dirty="0">
              <a:solidFill>
                <a:schemeClr val="accent4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5589240"/>
            <a:ext cx="4619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Arial Black"/>
                <a:cs typeface="Arial Black"/>
              </a:rPr>
              <a:t>Interacts with humans</a:t>
            </a:r>
            <a:endParaRPr lang="en-US" dirty="0">
              <a:solidFill>
                <a:schemeClr val="accent5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2924944"/>
            <a:ext cx="2299127" cy="52322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Ubiquitous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7839693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3183</Words>
  <Application>Microsoft Macintosh PowerPoint</Application>
  <PresentationFormat>On-screen Show (4:3)</PresentationFormat>
  <Paragraphs>640</Paragraphs>
  <Slides>57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Basic Web Server Operation </vt:lpstr>
      <vt:lpstr>Part 3: Server-Side Programming</vt:lpstr>
      <vt:lpstr>Basic Web Server Operation</vt:lpstr>
      <vt:lpstr>The Role of a Web Server</vt:lpstr>
      <vt:lpstr>Client Request</vt:lpstr>
      <vt:lpstr>A resource can be</vt:lpstr>
      <vt:lpstr>Server Response</vt:lpstr>
      <vt:lpstr>The Role of a Web Client</vt:lpstr>
      <vt:lpstr>The “Brains” of the Operation</vt:lpstr>
      <vt:lpstr>Basic Web Server Operation</vt:lpstr>
      <vt:lpstr>Modern Web Servers</vt:lpstr>
      <vt:lpstr>Some Important Web Servers</vt:lpstr>
      <vt:lpstr>Microsoft Internet Information Service (IIS)</vt:lpstr>
      <vt:lpstr>Apache Tomcat</vt:lpstr>
      <vt:lpstr>NGINX</vt:lpstr>
      <vt:lpstr>Basic Web Server Operation</vt:lpstr>
      <vt:lpstr>Apache Web Server (history)</vt:lpstr>
      <vt:lpstr>Apache Web Server (history)</vt:lpstr>
      <vt:lpstr>Apache Web Server (history)</vt:lpstr>
      <vt:lpstr>Apache Web Server (history)</vt:lpstr>
      <vt:lpstr>Apache Web Server (history)</vt:lpstr>
      <vt:lpstr>Some features of Apache</vt:lpstr>
      <vt:lpstr>Some features of Apache</vt:lpstr>
      <vt:lpstr>Some features of Apache</vt:lpstr>
      <vt:lpstr>Some features of Apache</vt:lpstr>
      <vt:lpstr>Some features of Apache</vt:lpstr>
      <vt:lpstr>Basic Web Server Operation</vt:lpstr>
      <vt:lpstr>HTTP request message</vt:lpstr>
      <vt:lpstr>HTTP messages</vt:lpstr>
      <vt:lpstr>HTTP Request</vt:lpstr>
      <vt:lpstr>HTTP response message</vt:lpstr>
      <vt:lpstr>HTTP response status codes</vt:lpstr>
      <vt:lpstr>HTTP request message</vt:lpstr>
      <vt:lpstr>HTTP response message</vt:lpstr>
      <vt:lpstr>Some Important Definitions</vt:lpstr>
      <vt:lpstr>Some Important Definitions</vt:lpstr>
      <vt:lpstr>Some Important Definitions</vt:lpstr>
      <vt:lpstr>Some Important Definitions</vt:lpstr>
      <vt:lpstr>Basic 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Web Server Operation</vt:lpstr>
      <vt:lpstr>Basic Web Server Operation</vt:lpstr>
      <vt:lpstr>How RI /products/ Maps to a File</vt:lpstr>
      <vt:lpstr>A Typical Web Server</vt:lpstr>
      <vt:lpstr>Homework Problems</vt:lpstr>
      <vt:lpstr>Summary of this Lecture</vt:lpstr>
      <vt:lpstr>Further Reading</vt:lpstr>
      <vt:lpstr>In EG-253 You Gained Experience of</vt:lpstr>
      <vt:lpstr>Next Lecture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Christopher Jobling</cp:lastModifiedBy>
  <cp:revision>60</cp:revision>
  <cp:lastPrinted>1601-01-01T00:00:00Z</cp:lastPrinted>
  <dcterms:created xsi:type="dcterms:W3CDTF">2003-05-12T00:44:42Z</dcterms:created>
  <dcterms:modified xsi:type="dcterms:W3CDTF">2013-03-06T14:03:45Z</dcterms:modified>
</cp:coreProperties>
</file>