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45"/>
  </p:notesMasterIdLst>
  <p:handoutMasterIdLst>
    <p:handoutMasterId r:id="rId46"/>
  </p:handoutMasterIdLst>
  <p:sldIdLst>
    <p:sldId id="265" r:id="rId2"/>
    <p:sldId id="266" r:id="rId3"/>
    <p:sldId id="301" r:id="rId4"/>
    <p:sldId id="302" r:id="rId5"/>
    <p:sldId id="303" r:id="rId6"/>
    <p:sldId id="323" r:id="rId7"/>
    <p:sldId id="315" r:id="rId8"/>
    <p:sldId id="316" r:id="rId9"/>
    <p:sldId id="332" r:id="rId10"/>
    <p:sldId id="333" r:id="rId11"/>
    <p:sldId id="346" r:id="rId12"/>
    <p:sldId id="317" r:id="rId13"/>
    <p:sldId id="318" r:id="rId14"/>
    <p:sldId id="319" r:id="rId15"/>
    <p:sldId id="328" r:id="rId16"/>
    <p:sldId id="325" r:id="rId17"/>
    <p:sldId id="326" r:id="rId18"/>
    <p:sldId id="327" r:id="rId19"/>
    <p:sldId id="278" r:id="rId20"/>
    <p:sldId id="282" r:id="rId21"/>
    <p:sldId id="283" r:id="rId22"/>
    <p:sldId id="334" r:id="rId23"/>
    <p:sldId id="335" r:id="rId24"/>
    <p:sldId id="336" r:id="rId25"/>
    <p:sldId id="329" r:id="rId26"/>
    <p:sldId id="269" r:id="rId27"/>
    <p:sldId id="270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30" r:id="rId37"/>
    <p:sldId id="258" r:id="rId38"/>
    <p:sldId id="345" r:id="rId39"/>
    <p:sldId id="280" r:id="rId40"/>
    <p:sldId id="298" r:id="rId41"/>
    <p:sldId id="324" r:id="rId42"/>
    <p:sldId id="300" r:id="rId43"/>
    <p:sldId id="299" r:id="rId44"/>
  </p:sldIdLst>
  <p:sldSz cx="9144000" cy="6858000" type="screen4x3"/>
  <p:notesSz cx="7099300" cy="102346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0033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1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264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Basic Web Server Operation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C4957989-B827-1C41-9302-DA9C183BAA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07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32DC588C-673F-E142-8984-2B87765FCF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77806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1pPr>
    <a:lvl2pPr marL="742950" indent="-28575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2pPr>
    <a:lvl3pPr marL="11430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3pPr>
    <a:lvl4pPr marL="16002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4pPr>
    <a:lvl5pPr marL="20574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AC5952-889E-5F46-9EF6-B4616DA17E98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812301-5238-DD4D-A430-964393E88E37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C9D0B-854F-4545-81EC-7F672E1451B2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6B3C9C-F898-D741-AD77-8B73EC5624D7}" type="slidenum">
              <a:rPr lang="en-US" altLang="ko-KR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DD12D-76AE-7647-B01B-41AE5C8C340B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221B5-16B7-F945-A294-5D53117AA7D2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84E9CC-6494-9F4C-AB29-4E05C155131F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98C99-23FF-CE4C-B10E-6A6BC47D5F5B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FD5A2-0EA8-8547-81E3-0B8F7B7A0DC4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59CC46-EA16-2749-BBF4-3DC4ED3C9E75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A43617-3522-5A42-99C5-5DF1498C8BE0}" type="slidenum">
              <a:rPr lang="en-US" altLang="ko-KR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69CA8B-44A4-614F-955C-725A7CC68F6A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FAA290-F5C2-5D43-819F-CB44F0FE19B6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A810A7-F51C-6147-87DD-E038FF33A49A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DE09D-B3AB-0443-9673-BD0E9AAAB60A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EDFEF5-F9C4-7646-A145-5B7520A50F3D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6C6840-166D-9A4C-AFE7-1BB67F400C93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94B67F-C571-0F47-8806-970D3066D476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FD7A41-631F-2642-A509-DD864851107F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2C9DA-2D29-B14B-84B4-7900E5339102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DEEEE-5C6E-014B-9C7E-EB2599EEE121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A5E20D-C55F-5D4E-BF77-908301B97EEA}" type="slidenum">
              <a:rPr lang="en-US" altLang="ko-KR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4DD6F-8B90-764C-982F-48D3565A5363}" type="slidenum">
              <a:rPr lang="en-US" altLang="ko-KR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5F1DB-30AC-5543-B235-54594072784A}" type="slidenum">
              <a:rPr lang="en-US" altLang="ko-KR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24702-FA48-9E47-AAF3-E364DD0810F6}" type="slidenum">
              <a:rPr lang="en-US" altLang="ko-KR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C736DA-6DB9-7B43-B56B-CC6CD4B7A6D2}" type="slidenum">
              <a:rPr lang="en-US" altLang="ko-KR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E9A62-D25D-E34B-BE36-794EA5FE5A4D}" type="slidenum">
              <a:rPr lang="en-US" altLang="ko-KR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URIs use UNIX notation for files and directories. Server converts to proper format for host operating system. </a:t>
            </a:r>
          </a:p>
          <a:p>
            <a:pPr eaLnBrk="1" hangingPunct="1">
              <a:defRPr/>
            </a:pPr>
            <a:r>
              <a:rPr lang="en-GB" smtClean="0"/>
              <a:t>On windows IIS document root is usually c:\Inetpub\wwwroot so /products/ might locate the file c:\Inetbub\wwwroot\products\default.htm.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Files are not necessarily located in document root directory. It is possible to </a:t>
            </a:r>
            <a:r>
              <a:rPr lang="en-GB" i="1" smtClean="0"/>
              <a:t>alias</a:t>
            </a:r>
            <a:r>
              <a:rPr lang="en-GB" smtClean="0"/>
              <a:t> a name to any directory. 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0902FC-0448-474A-AB5E-F97F00F0A1B0}" type="slidenum">
              <a:rPr lang="en-US" altLang="ko-KR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C53CE-9DA9-444A-BD3B-8980381A7C89}" type="slidenum">
              <a:rPr lang="en-US" altLang="ko-KR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A337A5-EA86-034A-9DCB-0573E6038FF8}" type="slidenum">
              <a:rPr lang="en-US" altLang="ko-KR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22654-33A4-6545-AB2D-13BE792556B7}" type="slidenum">
              <a:rPr lang="en-US" altLang="ko-KR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D3ECB-67EB-0643-8ADE-EAD2439F74F8}" type="slidenum">
              <a:rPr lang="en-US" altLang="ko-KR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36B870-693D-0B4D-A117-1E77E93FD50B}" type="slidenum">
              <a:rPr lang="en-US" altLang="ko-KR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371CE-6B35-DD4E-97D2-1A8809C24499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27B2F-44E5-814A-BBCB-036635C87417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80E423-DB38-664F-AF2B-9F41ED3C95C1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Apache: 420</a:t>
            </a:r>
            <a:r>
              <a:rPr lang="en-GB" baseline="0" dirty="0" smtClean="0"/>
              <a:t> million!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5BDD3-FC9F-CE42-85FF-CC3C3F583F7F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CBEA44-C805-6041-B6BF-354906FA846A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3419475" y="5011738"/>
            <a:ext cx="566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bg1"/>
                </a:solidFill>
                <a:latin typeface="Arial" charset="0"/>
              </a:rPr>
              <a:t>EG-259 Web Applications Technology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1997075"/>
            <a:ext cx="8480425" cy="7620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2911475"/>
            <a:ext cx="64008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3011617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98619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1943100" cy="4724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76900" cy="4724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57978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3535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3909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0211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95676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93484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1055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28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98103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551623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839721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064366"/>
      </p:ext>
    </p:extLst>
  </p:cSld>
  <p:clrMapOvr>
    <a:masterClrMapping/>
  </p:clrMapOvr>
  <p:transition xmlns:p14="http://schemas.microsoft.com/office/powerpoint/2010/main">
    <p:cover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8596" name="Line 4"/>
          <p:cNvSpPr>
            <a:spLocks noChangeShapeType="1"/>
          </p:cNvSpPr>
          <p:nvPr/>
        </p:nvSpPr>
        <p:spPr bwMode="auto">
          <a:xfrm>
            <a:off x="0" y="990600"/>
            <a:ext cx="9140825" cy="0"/>
          </a:xfrm>
          <a:prstGeom prst="line">
            <a:avLst/>
          </a:prstGeom>
          <a:noFill/>
          <a:ln w="38100">
            <a:solidFill>
              <a:srgbClr val="002D5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5" descr="1-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5913"/>
            <a:ext cx="9145588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>
        <p:tmplLst>
          <p:tmpl lvl="1">
            <p:tnLst>
              <p:par>
                <p:cTn xmlns:p14="http://schemas.microsoft.com/office/powerpoint/2010/main"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84163" indent="-282575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Font typeface="Times" charset="0"/>
        <a:buChar char="•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2pPr>
      <a:lvl3pPr marL="858838" indent="-285750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Char char="–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3pPr>
      <a:lvl4pPr marL="1431925" indent="-285750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Font typeface="Times" charset="0"/>
        <a:buChar char="•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4pPr>
      <a:lvl5pPr marL="1995488" indent="-276225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5pPr>
      <a:lvl6pPr marL="24526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6pPr>
      <a:lvl7pPr marL="29098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7pPr>
      <a:lvl8pPr marL="33670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8pPr>
      <a:lvl9pPr marL="38242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nginx.org/Mai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Basic Web Server Operation</a:t>
            </a:r>
            <a:r>
              <a:rPr lang="en-GB" sz="4000" smtClean="0">
                <a:cs typeface="+mj-cs"/>
              </a:rPr>
              <a:t/>
            </a:r>
            <a:br>
              <a:rPr lang="en-GB" sz="4000" smtClean="0">
                <a:cs typeface="+mj-cs"/>
              </a:rPr>
            </a:br>
            <a:endParaRPr lang="en-GB" sz="3200" smtClean="0"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Dr C. P. Jobling (C.P.Jobling@Swansea.ac.uk)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Apache Tomcat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A web server written in Java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Runs on any platform that supports Java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Standard web services (files and CGI)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A “servlet container” which uses Java as a web application programming language and Java Server Pages (JSP) for interactivity.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Key component of J2EE.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NGINX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A webserver that is designed to handle large numbers of simultaneous requests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Uses an event driven architecture rather than spawning a new thread per connection.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Allows popular websites to cope with large loads with predictable memory requirements.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Powers </a:t>
            </a:r>
            <a:r>
              <a:rPr lang="en-US" dirty="0" err="1" smtClean="0">
                <a:cs typeface="+mn-cs"/>
              </a:rPr>
              <a:t>Wordpress,com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github.com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sourceforge</a:t>
            </a:r>
            <a:r>
              <a:rPr lang="en-US" dirty="0" smtClean="0">
                <a:cs typeface="+mn-cs"/>
              </a:rPr>
              <a:t> etc.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More at: </a:t>
            </a:r>
            <a:r>
              <a:rPr lang="en-US" dirty="0" smtClean="0">
                <a:cs typeface="+mn-cs"/>
                <a:hlinkClick r:id="rId2"/>
              </a:rPr>
              <a:t>http://wiki.nginx.org/Main</a:t>
            </a:r>
            <a:endParaRPr lang="en-US" dirty="0" smtClean="0">
              <a:cs typeface="+mn-cs"/>
            </a:endParaRPr>
          </a:p>
          <a:p>
            <a:pPr marL="0" indent="0"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0000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400" smtClean="0">
                <a:cs typeface="+mj-cs"/>
              </a:rPr>
              <a:t>Introducing Apache Web Server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First web server was built by Tim Berners-Lee at CERN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First really popular web server was developed by NCSA and was  available to all.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Apache was originally developed to fix bugs in NCSA Web Server version 1.3 in 1995.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It is open source and is developed and maintained by a group of volunteers.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Apache is the most popular web server in use today (</a:t>
            </a:r>
            <a:r>
              <a:rPr lang="en-GB" dirty="0" smtClean="0">
                <a:cs typeface="+mn-cs"/>
              </a:rPr>
              <a:t>65% </a:t>
            </a:r>
            <a:r>
              <a:rPr lang="en-GB" dirty="0" smtClean="0">
                <a:cs typeface="+mn-cs"/>
              </a:rPr>
              <a:t>of the market</a:t>
            </a:r>
            <a:r>
              <a:rPr lang="en-GB" smtClean="0">
                <a:cs typeface="+mn-cs"/>
              </a:rPr>
              <a:t>, </a:t>
            </a:r>
            <a:r>
              <a:rPr lang="en-GB" smtClean="0">
                <a:cs typeface="+mn-cs"/>
              </a:rPr>
              <a:t>420 </a:t>
            </a:r>
            <a:r>
              <a:rPr lang="en-GB" dirty="0" smtClean="0">
                <a:cs typeface="+mn-cs"/>
              </a:rPr>
              <a:t>Million hosts)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Runs on most common platforms.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Efficient: efficient at serving files, low impact on host.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Easy to set up for basic web services: files, SSI and CGI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Just put files into “</a:t>
            </a:r>
            <a:r>
              <a:rPr lang="en-GB" sz="1800" i="1" smtClean="0"/>
              <a:t>document root</a:t>
            </a:r>
            <a:r>
              <a:rPr lang="en-GB" sz="1800" smtClean="0"/>
              <a:t>” or “</a:t>
            </a:r>
            <a:r>
              <a:rPr lang="en-GB" sz="1800" i="1" smtClean="0"/>
              <a:t>cgi-bin</a:t>
            </a:r>
            <a:r>
              <a:rPr lang="en-GB" sz="1800" smtClean="0"/>
              <a:t>” and they are “</a:t>
            </a:r>
            <a:r>
              <a:rPr lang="en-GB" sz="1800" i="1" smtClean="0"/>
              <a:t>on the web</a:t>
            </a:r>
            <a:r>
              <a:rPr lang="en-GB" sz="1800" smtClean="0"/>
              <a:t>”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Extensible and modular: base services extensible by use of modules, e.g.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authentication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authorization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session management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logging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“In memory” server scripting: mod_perl, mod_python, PHP, FrontPage server extensions, … even ASP!.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Flexible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Not just a web server: can be a proxy server, web cache, provides virtual hosting, etc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request message</a:t>
            </a:r>
            <a:endParaRPr lang="en-US" smtClean="0">
              <a:cs typeface="+mj-cs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2000" smtClean="0">
                <a:cs typeface="+mn-cs"/>
              </a:rPr>
              <a:t>Two types of HTTP messages: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,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response</a:t>
            </a:r>
            <a:endParaRPr lang="en-US" sz="2000" i="1" smtClean="0">
              <a:solidFill>
                <a:schemeClr val="accent2"/>
              </a:solidFill>
              <a:cs typeface="+mn-cs"/>
            </a:endParaRPr>
          </a:p>
          <a:p>
            <a:pPr marL="0" indent="0" eaLnBrk="1" hangingPunct="1">
              <a:defRPr/>
            </a:pPr>
            <a:r>
              <a:rPr lang="en-US" sz="2000" smtClean="0">
                <a:solidFill>
                  <a:srgbClr val="FF0000"/>
                </a:solidFill>
                <a:cs typeface="+mn-cs"/>
              </a:rPr>
              <a:t>HTTP request message:</a:t>
            </a:r>
            <a:endParaRPr lang="en-US" sz="2000" smtClean="0">
              <a:cs typeface="+mn-cs"/>
            </a:endParaRPr>
          </a:p>
          <a:p>
            <a:pPr lvl="1" eaLnBrk="1" hangingPunct="1">
              <a:defRPr/>
            </a:pPr>
            <a:r>
              <a:rPr lang="en-US" sz="2000" smtClean="0"/>
              <a:t>ASCII (human-readable format)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53231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GET /somedir/page.html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www.someschool.edu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Connection: close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98438" y="3103563"/>
            <a:ext cx="2763837" cy="1006475"/>
            <a:chOff x="135" y="1955"/>
            <a:chExt cx="1887" cy="634"/>
          </a:xfrm>
        </p:grpSpPr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1938338" y="3752850"/>
            <a:ext cx="1231900" cy="1311275"/>
            <a:chOff x="1323" y="2364"/>
            <a:chExt cx="840" cy="826"/>
          </a:xfrm>
        </p:grpSpPr>
        <p:sp>
          <p:nvSpPr>
            <p:cNvPr id="216073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449263" y="5208588"/>
            <a:ext cx="2636837" cy="1311275"/>
            <a:chOff x="307" y="3281"/>
            <a:chExt cx="1799" cy="826"/>
          </a:xfrm>
        </p:grpSpPr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response message</a:t>
            </a:r>
            <a:endParaRPr lang="en-US" smtClean="0">
              <a:cs typeface="+mj-cs"/>
            </a:endParaRP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3181350" y="1987550"/>
            <a:ext cx="53752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Connection close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data data data data data ...</a:t>
            </a:r>
            <a:r>
              <a:rPr lang="en-US" sz="2000" b="1">
                <a:latin typeface="Courier New" charset="0"/>
              </a:rPr>
              <a:t> 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754063" y="1408113"/>
            <a:ext cx="2465387" cy="1311275"/>
            <a:chOff x="515" y="887"/>
            <a:chExt cx="1682" cy="826"/>
          </a:xfrm>
        </p:grpSpPr>
        <p:sp>
          <p:nvSpPr>
            <p:cNvPr id="218117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8118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6868" name="Group 7"/>
          <p:cNvGrpSpPr>
            <a:grpSpLocks/>
          </p:cNvGrpSpPr>
          <p:nvPr/>
        </p:nvGrpSpPr>
        <p:grpSpPr bwMode="auto">
          <a:xfrm>
            <a:off x="2005013" y="2349500"/>
            <a:ext cx="1347787" cy="1858963"/>
            <a:chOff x="1368" y="1480"/>
            <a:chExt cx="920" cy="1171"/>
          </a:xfrm>
        </p:grpSpPr>
        <p:sp>
          <p:nvSpPr>
            <p:cNvPr id="218120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1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6869" name="Group 10"/>
          <p:cNvGrpSpPr>
            <a:grpSpLocks/>
          </p:cNvGrpSpPr>
          <p:nvPr/>
        </p:nvGrpSpPr>
        <p:grpSpPr bwMode="auto">
          <a:xfrm>
            <a:off x="838200" y="4360863"/>
            <a:ext cx="2276475" cy="1006475"/>
            <a:chOff x="572" y="2747"/>
            <a:chExt cx="1554" cy="634"/>
          </a:xfrm>
        </p:grpSpPr>
        <p:sp>
          <p:nvSpPr>
            <p:cNvPr id="218123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4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HTTP response status codes</a:t>
            </a:r>
            <a:endParaRPr lang="en-US" sz="3200" smtClean="0">
              <a:cs typeface="+mj-cs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0875" y="1989138"/>
            <a:ext cx="7934325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200 OK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 succeeded, requested object later in this message</a:t>
            </a:r>
            <a:endParaRPr lang="en-US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301 Moved Permanently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requested object moved, new location specified later in this message (Location:)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400 Bad Request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 message not understood by server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404 Not Found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requested document not found on this server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505 HTTP Version Not Supported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523875" y="1323975"/>
            <a:ext cx="76866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In first line in server-&gt;client response message. Some examples: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request message</a:t>
            </a:r>
            <a:endParaRPr lang="en-US" smtClean="0">
              <a:cs typeface="+mj-cs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119438" y="2724150"/>
            <a:ext cx="4044950" cy="235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GET /products/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mycompany.com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112645" name="Group 5"/>
          <p:cNvGrpSpPr>
            <a:grpSpLocks/>
          </p:cNvGrpSpPr>
          <p:nvPr/>
        </p:nvGrpSpPr>
        <p:grpSpPr bwMode="auto">
          <a:xfrm>
            <a:off x="198438" y="2382838"/>
            <a:ext cx="2763837" cy="1006475"/>
            <a:chOff x="135" y="1955"/>
            <a:chExt cx="1887" cy="634"/>
          </a:xfrm>
        </p:grpSpPr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1938338" y="3032125"/>
            <a:ext cx="1231900" cy="1311275"/>
            <a:chOff x="1323" y="2364"/>
            <a:chExt cx="840" cy="826"/>
          </a:xfrm>
        </p:grpSpPr>
        <p:sp>
          <p:nvSpPr>
            <p:cNvPr id="112649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51" name="Group 11"/>
          <p:cNvGrpSpPr>
            <a:grpSpLocks/>
          </p:cNvGrpSpPr>
          <p:nvPr/>
        </p:nvGrpSpPr>
        <p:grpSpPr bwMode="auto">
          <a:xfrm>
            <a:off x="449263" y="4364038"/>
            <a:ext cx="2636837" cy="1311275"/>
            <a:chOff x="307" y="3281"/>
            <a:chExt cx="1799" cy="826"/>
          </a:xfrm>
        </p:grpSpPr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68" name="Group 28"/>
          <p:cNvGrpSpPr>
            <a:grpSpLocks/>
          </p:cNvGrpSpPr>
          <p:nvPr/>
        </p:nvGrpSpPr>
        <p:grpSpPr bwMode="auto">
          <a:xfrm>
            <a:off x="5546725" y="1700213"/>
            <a:ext cx="2849563" cy="1512887"/>
            <a:chOff x="3494" y="1525"/>
            <a:chExt cx="1795" cy="953"/>
          </a:xfrm>
        </p:grpSpPr>
        <p:sp>
          <p:nvSpPr>
            <p:cNvPr id="112655" name="Line 15"/>
            <p:cNvSpPr>
              <a:spLocks noChangeShapeType="1"/>
            </p:cNvSpPr>
            <p:nvPr/>
          </p:nvSpPr>
          <p:spPr bwMode="auto">
            <a:xfrm flipH="1">
              <a:off x="3742" y="1760"/>
              <a:ext cx="1040" cy="71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6" name="Text Box 16"/>
            <p:cNvSpPr txBox="1">
              <a:spLocks noChangeArrowheads="1"/>
            </p:cNvSpPr>
            <p:nvPr/>
          </p:nvSpPr>
          <p:spPr bwMode="auto">
            <a:xfrm>
              <a:off x="3494" y="1525"/>
              <a:ext cx="17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More about Host later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70" name="Group 30"/>
          <p:cNvGrpSpPr>
            <a:grpSpLocks/>
          </p:cNvGrpSpPr>
          <p:nvPr/>
        </p:nvGrpSpPr>
        <p:grpSpPr bwMode="auto">
          <a:xfrm>
            <a:off x="5292725" y="4148138"/>
            <a:ext cx="3589338" cy="396875"/>
            <a:chOff x="3334" y="3067"/>
            <a:chExt cx="2261" cy="250"/>
          </a:xfrm>
        </p:grpSpPr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4014" y="3067"/>
              <a:ext cx="15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Content negotiation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58" name="Line 18"/>
            <p:cNvSpPr>
              <a:spLocks noChangeShapeType="1"/>
            </p:cNvSpPr>
            <p:nvPr/>
          </p:nvSpPr>
          <p:spPr bwMode="auto">
            <a:xfrm flipH="1" flipV="1">
              <a:off x="3334" y="3203"/>
              <a:ext cx="68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9" name="Group 29"/>
          <p:cNvGrpSpPr>
            <a:grpSpLocks/>
          </p:cNvGrpSpPr>
          <p:nvPr/>
        </p:nvGrpSpPr>
        <p:grpSpPr bwMode="auto">
          <a:xfrm>
            <a:off x="6804025" y="2995613"/>
            <a:ext cx="2339975" cy="576262"/>
            <a:chOff x="4286" y="2341"/>
            <a:chExt cx="1474" cy="363"/>
          </a:xfrm>
        </p:grpSpPr>
        <p:sp>
          <p:nvSpPr>
            <p:cNvPr id="112659" name="Text Box 19"/>
            <p:cNvSpPr txBox="1">
              <a:spLocks noChangeArrowheads="1"/>
            </p:cNvSpPr>
            <p:nvPr/>
          </p:nvSpPr>
          <p:spPr bwMode="auto">
            <a:xfrm>
              <a:off x="4299" y="2341"/>
              <a:ext cx="14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Client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H="1">
              <a:off x="4286" y="2568"/>
              <a:ext cx="68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6" name="Group 26"/>
          <p:cNvGrpSpPr>
            <a:grpSpLocks/>
          </p:cNvGrpSpPr>
          <p:nvPr/>
        </p:nvGrpSpPr>
        <p:grpSpPr bwMode="auto">
          <a:xfrm>
            <a:off x="2925763" y="1339850"/>
            <a:ext cx="1285875" cy="1439863"/>
            <a:chOff x="1843" y="1298"/>
            <a:chExt cx="810" cy="907"/>
          </a:xfrm>
        </p:grpSpPr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1843" y="1298"/>
              <a:ext cx="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URI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>
              <a:off x="2109" y="1570"/>
              <a:ext cx="54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5919788" y="1504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 sz="2400">
              <a:latin typeface="Times New Roman" charset="0"/>
            </a:endParaRPr>
          </a:p>
        </p:txBody>
      </p:sp>
      <p:grpSp>
        <p:nvGrpSpPr>
          <p:cNvPr id="112667" name="Group 27"/>
          <p:cNvGrpSpPr>
            <a:grpSpLocks/>
          </p:cNvGrpSpPr>
          <p:nvPr/>
        </p:nvGrpSpPr>
        <p:grpSpPr bwMode="auto">
          <a:xfrm>
            <a:off x="3995738" y="1052513"/>
            <a:ext cx="2081212" cy="1727200"/>
            <a:chOff x="2517" y="1117"/>
            <a:chExt cx="1311" cy="1088"/>
          </a:xfrm>
        </p:grpSpPr>
        <p:sp>
          <p:nvSpPr>
            <p:cNvPr id="112664" name="Text Box 24"/>
            <p:cNvSpPr txBox="1">
              <a:spLocks noChangeArrowheads="1"/>
            </p:cNvSpPr>
            <p:nvPr/>
          </p:nvSpPr>
          <p:spPr bwMode="auto">
            <a:xfrm>
              <a:off x="2517" y="1117"/>
              <a:ext cx="13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Protocol version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3016" y="1344"/>
              <a:ext cx="726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Part 3: Server-Side Programming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2133600"/>
            <a:ext cx="7858125" cy="4038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Basic Web Server Operation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Interactive Services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Server-side Scripting in PHP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Application Frameworks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RESTful Web Services</a:t>
            </a:r>
          </a:p>
          <a:p>
            <a:pPr marL="457200" indent="-457200" eaLnBrk="1" hangingPunct="1">
              <a:defRPr/>
            </a:pPr>
            <a:endParaRPr lang="en-US" sz="200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response message</a:t>
            </a:r>
            <a:endParaRPr lang="en-US" smtClean="0">
              <a:cs typeface="+mj-cs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181350" y="1560513"/>
            <a:ext cx="5832475" cy="28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data data data data data ... </a:t>
            </a:r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754063" y="981075"/>
            <a:ext cx="2465387" cy="1311275"/>
            <a:chOff x="515" y="887"/>
            <a:chExt cx="1682" cy="826"/>
          </a:xfrm>
        </p:grpSpPr>
        <p:sp>
          <p:nvSpPr>
            <p:cNvPr id="119813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15" name="Group 7"/>
          <p:cNvGrpSpPr>
            <a:grpSpLocks/>
          </p:cNvGrpSpPr>
          <p:nvPr/>
        </p:nvGrpSpPr>
        <p:grpSpPr bwMode="auto">
          <a:xfrm>
            <a:off x="2005013" y="1922463"/>
            <a:ext cx="1347787" cy="1858962"/>
            <a:chOff x="1368" y="1480"/>
            <a:chExt cx="920" cy="1171"/>
          </a:xfrm>
        </p:grpSpPr>
        <p:sp>
          <p:nvSpPr>
            <p:cNvPr id="119816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18" name="Group 10"/>
          <p:cNvGrpSpPr>
            <a:grpSpLocks/>
          </p:cNvGrpSpPr>
          <p:nvPr/>
        </p:nvGrpSpPr>
        <p:grpSpPr bwMode="auto">
          <a:xfrm>
            <a:off x="838200" y="4227513"/>
            <a:ext cx="2276475" cy="1006475"/>
            <a:chOff x="572" y="2747"/>
            <a:chExt cx="1554" cy="634"/>
          </a:xfrm>
        </p:grpSpPr>
        <p:sp>
          <p:nvSpPr>
            <p:cNvPr id="119819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24" name="Group 16"/>
          <p:cNvGrpSpPr>
            <a:grpSpLocks/>
          </p:cNvGrpSpPr>
          <p:nvPr/>
        </p:nvGrpSpPr>
        <p:grpSpPr bwMode="auto">
          <a:xfrm>
            <a:off x="0" y="2641600"/>
            <a:ext cx="3276600" cy="1044575"/>
            <a:chOff x="0" y="1933"/>
            <a:chExt cx="2064" cy="658"/>
          </a:xfrm>
        </p:grpSpPr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0" y="2341"/>
              <a:ext cx="1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Server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 flipV="1">
              <a:off x="1175" y="1933"/>
              <a:ext cx="889" cy="36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28" name="Group 20"/>
          <p:cNvGrpSpPr>
            <a:grpSpLocks/>
          </p:cNvGrpSpPr>
          <p:nvPr/>
        </p:nvGrpSpPr>
        <p:grpSpPr bwMode="auto">
          <a:xfrm>
            <a:off x="4859338" y="3865563"/>
            <a:ext cx="3683000" cy="2014537"/>
            <a:chOff x="3061" y="2704"/>
            <a:chExt cx="2320" cy="1269"/>
          </a:xfrm>
        </p:grpSpPr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3833" y="3339"/>
              <a:ext cx="15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Describes data: helps browser to render data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7" name="Line 19"/>
            <p:cNvSpPr>
              <a:spLocks noChangeShapeType="1"/>
            </p:cNvSpPr>
            <p:nvPr/>
          </p:nvSpPr>
          <p:spPr bwMode="auto">
            <a:xfrm flipH="1" flipV="1">
              <a:off x="3061" y="2704"/>
              <a:ext cx="858" cy="81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32" name="Group 24"/>
          <p:cNvGrpSpPr>
            <a:grpSpLocks/>
          </p:cNvGrpSpPr>
          <p:nvPr/>
        </p:nvGrpSpPr>
        <p:grpSpPr bwMode="auto">
          <a:xfrm>
            <a:off x="2124075" y="3073400"/>
            <a:ext cx="2255838" cy="2430463"/>
            <a:chOff x="1504" y="2205"/>
            <a:chExt cx="1421" cy="1531"/>
          </a:xfrm>
        </p:grpSpPr>
        <p:sp>
          <p:nvSpPr>
            <p:cNvPr id="119830" name="Line 22"/>
            <p:cNvSpPr>
              <a:spLocks noChangeShapeType="1"/>
            </p:cNvSpPr>
            <p:nvPr/>
          </p:nvSpPr>
          <p:spPr bwMode="auto">
            <a:xfrm flipV="1">
              <a:off x="2336" y="2205"/>
              <a:ext cx="589" cy="10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1504" y="3294"/>
              <a:ext cx="119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Helps browser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To cache data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36" name="Group 28"/>
          <p:cNvGrpSpPr>
            <a:grpSpLocks/>
          </p:cNvGrpSpPr>
          <p:nvPr/>
        </p:nvGrpSpPr>
        <p:grpSpPr bwMode="auto">
          <a:xfrm>
            <a:off x="4073525" y="3362325"/>
            <a:ext cx="2030413" cy="2501900"/>
            <a:chOff x="2566" y="2387"/>
            <a:chExt cx="1279" cy="1576"/>
          </a:xfrm>
        </p:grpSpPr>
        <p:sp>
          <p:nvSpPr>
            <p:cNvPr id="119834" name="Line 26"/>
            <p:cNvSpPr>
              <a:spLocks noChangeShapeType="1"/>
            </p:cNvSpPr>
            <p:nvPr/>
          </p:nvSpPr>
          <p:spPr bwMode="auto">
            <a:xfrm flipH="1" flipV="1">
              <a:off x="3334" y="2387"/>
              <a:ext cx="106" cy="113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5" name="Text Box 27"/>
            <p:cNvSpPr txBox="1">
              <a:spLocks noChangeArrowheads="1"/>
            </p:cNvSpPr>
            <p:nvPr/>
          </p:nvSpPr>
          <p:spPr bwMode="auto">
            <a:xfrm>
              <a:off x="2566" y="3521"/>
              <a:ext cx="1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Size of content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 bytes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772400" cy="3581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URI (uniform resource identifier)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Format </a:t>
            </a:r>
            <a:r>
              <a:rPr lang="en-GB" sz="2400" smtClean="0">
                <a:latin typeface="Courier New" charset="0"/>
              </a:rPr>
              <a:t>&lt;</a:t>
            </a:r>
            <a:r>
              <a:rPr lang="en-GB" sz="2400" i="1" smtClean="0">
                <a:latin typeface="Courier New" charset="0"/>
              </a:rPr>
              <a:t>protocol</a:t>
            </a:r>
            <a:r>
              <a:rPr lang="en-GB" sz="2400" smtClean="0">
                <a:latin typeface="Courier New" charset="0"/>
              </a:rPr>
              <a:t>&gt;://&lt;</a:t>
            </a:r>
            <a:r>
              <a:rPr lang="en-GB" sz="2400" i="1" smtClean="0">
                <a:latin typeface="Courier New" charset="0"/>
              </a:rPr>
              <a:t>host</a:t>
            </a:r>
            <a:r>
              <a:rPr lang="en-GB" sz="2400" smtClean="0">
                <a:latin typeface="Courier New" charset="0"/>
              </a:rPr>
              <a:t>&gt;/&lt;</a:t>
            </a:r>
            <a:r>
              <a:rPr lang="en-GB" sz="2400" i="1" smtClean="0">
                <a:latin typeface="Courier New" charset="0"/>
              </a:rPr>
              <a:t>resource</a:t>
            </a:r>
            <a:r>
              <a:rPr lang="en-GB" sz="2400" smtClean="0">
                <a:latin typeface="Courier New" charset="0"/>
              </a:rPr>
              <a:t>&gt;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Uniquely identifies a resource on the Internet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Example: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http://mycompany.com/products/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Resource Identifier (RI)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Uniquely identifies a resource on a host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Maps either to a file or to a program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Example: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Content-Type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Identifies the type of data contained in a response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Used by the browser to render the data content of a response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Uses MIME standard specifications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Examples: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text/html,</a:t>
            </a:r>
            <a:r>
              <a:rPr lang="en-GB" sz="2400" smtClean="0"/>
              <a:t>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image/jpeg</a:t>
            </a:r>
            <a:r>
              <a:rPr lang="en-GB" sz="2400" smtClean="0"/>
              <a:t>,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application/pdf.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Host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Identifies host to which request is directed. Allows many web hosts to exist at a single IP address.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240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3419475" y="4581525"/>
            <a:ext cx="566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User types URL into browser or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clicks on a hyperlink. E.g.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Courier New" charset="0"/>
              </a:rPr>
              <a:t>http://mycompany.com/products/</a:t>
            </a:r>
          </a:p>
        </p:txBody>
      </p:sp>
      <p:grpSp>
        <p:nvGrpSpPr>
          <p:cNvPr id="55299" name="Group 40"/>
          <p:cNvGrpSpPr>
            <a:grpSpLocks/>
          </p:cNvGrpSpPr>
          <p:nvPr/>
        </p:nvGrpSpPr>
        <p:grpSpPr bwMode="auto">
          <a:xfrm>
            <a:off x="755650" y="1196975"/>
            <a:ext cx="7340600" cy="3336925"/>
            <a:chOff x="476" y="754"/>
            <a:chExt cx="4624" cy="2102"/>
          </a:xfrm>
        </p:grpSpPr>
        <p:grpSp>
          <p:nvGrpSpPr>
            <p:cNvPr id="55300" name="Group 41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5302" name="Group 42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5308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309" name="Group 44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973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0" name="Group 47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973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1" name="Group 50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973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3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2" name="Group 53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973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5315" name="Picture 55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9733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5303" name="Group 57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5304" name="Picture 58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5305" name="Picture 59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734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9734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97342" name="Rectangle 62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57613" y="4149725"/>
            <a:ext cx="5351462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opens a TCP connection to server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requires DNS query to map hostname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to IP address.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 three-way handshake with web server process 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listening on port 80</a:t>
            </a:r>
            <a:endParaRPr lang="en-GB" sz="2000">
              <a:latin typeface="Courier New" charset="0"/>
            </a:endParaRPr>
          </a:p>
        </p:txBody>
      </p:sp>
      <p:grpSp>
        <p:nvGrpSpPr>
          <p:cNvPr id="57347" name="Group 28"/>
          <p:cNvGrpSpPr>
            <a:grpSpLocks/>
          </p:cNvGrpSpPr>
          <p:nvPr/>
        </p:nvGrpSpPr>
        <p:grpSpPr bwMode="auto">
          <a:xfrm>
            <a:off x="971550" y="1412875"/>
            <a:ext cx="7340600" cy="3336925"/>
            <a:chOff x="476" y="754"/>
            <a:chExt cx="4624" cy="2102"/>
          </a:xfrm>
        </p:grpSpPr>
        <p:grpSp>
          <p:nvGrpSpPr>
            <p:cNvPr id="57349" name="Group 29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7351" name="Group 30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7357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358" name="Group 32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1044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59" name="Group 35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1044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0" name="Group 38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1044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1" name="Group 41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1044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7364" name="Picture 43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10449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7352" name="Group 45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7353" name="Picture 46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354" name="Picture 47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44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10449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104498" name="Rectangle 50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104499" name="Line 51"/>
          <p:cNvSpPr>
            <a:spLocks noChangeShapeType="1"/>
          </p:cNvSpPr>
          <p:nvPr/>
        </p:nvSpPr>
        <p:spPr bwMode="auto">
          <a:xfrm flipH="1">
            <a:off x="3706813" y="24209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924300" y="4508500"/>
            <a:ext cx="49244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creates and sends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actually sent with final acknowledgement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that establishes the TCP connection</a:t>
            </a:r>
          </a:p>
        </p:txBody>
      </p:sp>
      <p:grpSp>
        <p:nvGrpSpPr>
          <p:cNvPr id="5939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593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594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94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4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293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294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294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294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294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294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94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295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295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29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29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295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295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2956" name="Text Box 28"/>
          <p:cNvSpPr txBox="1">
            <a:spLocks noChangeArrowheads="1"/>
          </p:cNvSpPr>
          <p:nvPr/>
        </p:nvSpPr>
        <p:spPr bwMode="auto">
          <a:xfrm>
            <a:off x="3851275" y="1700213"/>
            <a:ext cx="2640013" cy="527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latin typeface="Courier New" charset="0"/>
              </a:rPr>
              <a:t>GET /products/ HTTP/1.1</a:t>
            </a:r>
            <a:br>
              <a:rPr lang="en-GB" sz="1400">
                <a:latin typeface="Courier New" charset="0"/>
              </a:rPr>
            </a:br>
            <a:r>
              <a:rPr lang="en-GB" sz="1400">
                <a:latin typeface="Courier New" charset="0"/>
              </a:rPr>
              <a:t>Host: mycompany.com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0.0037 L -0.23871 0.00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6" grpId="0" animBg="1"/>
      <p:bldP spid="25295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978" name="Group 2"/>
          <p:cNvGrpSpPr>
            <a:grpSpLocks/>
          </p:cNvGrpSpPr>
          <p:nvPr/>
        </p:nvGrpSpPr>
        <p:grpSpPr bwMode="auto">
          <a:xfrm>
            <a:off x="841375" y="2420938"/>
            <a:ext cx="1138238" cy="1182687"/>
            <a:chOff x="657" y="2840"/>
            <a:chExt cx="717" cy="745"/>
          </a:xfrm>
        </p:grpSpPr>
        <p:sp>
          <p:nvSpPr>
            <p:cNvPr id="254979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4980" name="Text Box 4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4159250" y="4076700"/>
            <a:ext cx="48053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interprets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Garamond" charset="0"/>
              </a:rPr>
              <a:t>Host</a:t>
            </a:r>
            <a:r>
              <a:rPr lang="en-GB" sz="2000">
                <a:latin typeface="Garamond" charset="0"/>
              </a:rPr>
              <a:t> field used to identify virtual host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URI </a:t>
            </a: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/products/</a:t>
            </a:r>
            <a:r>
              <a:rPr lang="en-GB" sz="2000">
                <a:latin typeface="Garamond" charset="0"/>
              </a:rPr>
              <a:t> identifies resource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solidFill>
                  <a:srgbClr val="FF3300"/>
                </a:solidFill>
                <a:latin typeface="Courier New" charset="0"/>
              </a:rPr>
              <a:t>index.html</a:t>
            </a:r>
            <a:r>
              <a:rPr lang="en-GB" sz="2000">
                <a:latin typeface="Garamond" charset="0"/>
              </a:rPr>
              <a:t> in directory identified by</a:t>
            </a:r>
            <a:br>
              <a:rPr lang="en-GB" sz="2000">
                <a:latin typeface="Garamond" charset="0"/>
              </a:rPr>
            </a:b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</a:t>
            </a:r>
            <a:r>
              <a:rPr lang="en-GB" sz="2000">
                <a:latin typeface="Garamond" charset="0"/>
              </a:rPr>
              <a:t> </a:t>
            </a:r>
          </a:p>
        </p:txBody>
      </p: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1447" name="Group 8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1449" name="Group 9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14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456" name="Group 11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498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8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7" name="Group 14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499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8" name="Group 17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499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9" name="Group 20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499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4998" name="Picture 22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49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1450" name="Group 24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5001" name="Picture 25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5002" name="Picture 26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500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500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5005" name="Rectangle 29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5006" name="Line 30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5007" name="Text Box 31"/>
          <p:cNvSpPr txBox="1">
            <a:spLocks noChangeArrowheads="1"/>
          </p:cNvSpPr>
          <p:nvPr/>
        </p:nvSpPr>
        <p:spPr bwMode="auto">
          <a:xfrm>
            <a:off x="2484438" y="1700213"/>
            <a:ext cx="2640012" cy="527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latin typeface="Courier New" charset="0"/>
              </a:rPr>
              <a:t>GET /products/ HTTP/1.1</a:t>
            </a:r>
            <a:br>
              <a:rPr lang="en-GB" sz="1400">
                <a:latin typeface="Courier New" charset="0"/>
              </a:rPr>
            </a:br>
            <a:r>
              <a:rPr lang="en-GB" sz="1400">
                <a:latin typeface="Courier New" charset="0"/>
              </a:rPr>
              <a:t>Host: mycompany.com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24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1814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creates a response message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1800">
                <a:latin typeface="Garamond" charset="0"/>
              </a:rPr>
              <a:t>response code + content-type</a:t>
            </a:r>
          </a:p>
          <a:p>
            <a:pPr lvl="1"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Resource added to response</a:t>
            </a:r>
          </a:p>
        </p:txBody>
      </p:sp>
      <p:grpSp>
        <p:nvGrpSpPr>
          <p:cNvPr id="6349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34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35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35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5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703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703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703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4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704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704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704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35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704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704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70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704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705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7051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7052" name="Document"/>
          <p:cNvSpPr>
            <a:spLocks noEditPoints="1" noChangeArrowheads="1"/>
          </p:cNvSpPr>
          <p:nvPr/>
        </p:nvSpPr>
        <p:spPr bwMode="auto">
          <a:xfrm>
            <a:off x="2700338" y="4221163"/>
            <a:ext cx="1800225" cy="20558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GB" sz="900">
              <a:latin typeface="Verdana" charset="0"/>
            </a:endParaRPr>
          </a:p>
          <a:p>
            <a:pPr>
              <a:defRPr/>
            </a:pPr>
            <a:endParaRPr lang="en-GB" sz="900">
              <a:latin typeface="Verdana" charset="0"/>
            </a:endParaRPr>
          </a:p>
        </p:txBody>
      </p:sp>
      <p:grpSp>
        <p:nvGrpSpPr>
          <p:cNvPr id="257053" name="Group 29"/>
          <p:cNvGrpSpPr>
            <a:grpSpLocks/>
          </p:cNvGrpSpPr>
          <p:nvPr/>
        </p:nvGrpSpPr>
        <p:grpSpPr bwMode="auto">
          <a:xfrm>
            <a:off x="900113" y="4767263"/>
            <a:ext cx="1138237" cy="1182687"/>
            <a:chOff x="657" y="2840"/>
            <a:chExt cx="717" cy="745"/>
          </a:xfrm>
        </p:grpSpPr>
        <p:sp>
          <p:nvSpPr>
            <p:cNvPr id="257054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7055" name="Text Box 31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7056" name="Rectangle 32"/>
          <p:cNvSpPr>
            <a:spLocks noChangeArrowheads="1"/>
          </p:cNvSpPr>
          <p:nvPr/>
        </p:nvSpPr>
        <p:spPr bwMode="auto">
          <a:xfrm>
            <a:off x="2843213" y="4292600"/>
            <a:ext cx="1597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>
                <a:latin typeface="Verdana" charset="0"/>
              </a:rPr>
              <a:t>HTTP/1.1 200 OK</a:t>
            </a:r>
            <a:br>
              <a:rPr lang="en-GB" sz="900">
                <a:latin typeface="Verdana" charset="0"/>
              </a:rPr>
            </a:br>
            <a:r>
              <a:rPr lang="en-GB" sz="900">
                <a:latin typeface="Verdana" charset="0"/>
              </a:rPr>
              <a:t>:</a:t>
            </a:r>
            <a:br>
              <a:rPr lang="en-GB" sz="900">
                <a:latin typeface="Verdana" charset="0"/>
              </a:rPr>
            </a:br>
            <a:r>
              <a:rPr lang="en-GB" sz="900">
                <a:latin typeface="Verdana" charset="0"/>
              </a:rPr>
              <a:t>Content-Type: text/html</a:t>
            </a:r>
            <a:br>
              <a:rPr lang="en-GB" sz="900">
                <a:latin typeface="Verdana" charset="0"/>
              </a:rPr>
            </a:br>
            <a:endParaRPr lang="en-GB" sz="90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2" grpId="0" build="allAtOnce" animBg="1"/>
      <p:bldP spid="25705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399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returns response to client</a:t>
            </a:r>
          </a:p>
        </p:txBody>
      </p:sp>
      <p:grpSp>
        <p:nvGrpSpPr>
          <p:cNvPr id="65539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554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554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55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55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90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90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90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8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90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9091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90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555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9094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9095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90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90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9098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9099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2700338" y="4221163"/>
            <a:ext cx="1800225" cy="2055812"/>
            <a:chOff x="1701" y="2659"/>
            <a:chExt cx="1134" cy="1295"/>
          </a:xfrm>
        </p:grpSpPr>
        <p:sp>
          <p:nvSpPr>
            <p:cNvPr id="259101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554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</p:grpSpPr>
          <p:sp>
            <p:nvSpPr>
              <p:cNvPr id="259103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59104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59105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45 -0.12069 L 0.34045 -0.453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27672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parses response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Notes that content-type is HTML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Renders HTML in browser…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Makes further requests for embedded objects</a:t>
            </a:r>
          </a:p>
        </p:txBody>
      </p:sp>
      <p:grpSp>
        <p:nvGrpSpPr>
          <p:cNvPr id="67587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759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759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760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60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112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113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113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113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1139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114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760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1142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1143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11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114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1146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1147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67589" name="Group 28"/>
          <p:cNvGrpSpPr>
            <a:grpSpLocks/>
          </p:cNvGrpSpPr>
          <p:nvPr/>
        </p:nvGrpSpPr>
        <p:grpSpPr bwMode="auto">
          <a:xfrm>
            <a:off x="5940425" y="1341438"/>
            <a:ext cx="1800225" cy="2055812"/>
            <a:chOff x="1701" y="2659"/>
            <a:chExt cx="1134" cy="1295"/>
          </a:xfrm>
        </p:grpSpPr>
        <p:sp>
          <p:nvSpPr>
            <p:cNvPr id="261149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759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</p:grpSpPr>
          <p:sp>
            <p:nvSpPr>
              <p:cNvPr id="261151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61152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61153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  <p:sp>
        <p:nvSpPr>
          <p:cNvPr id="261154" name="Text Box 34"/>
          <p:cNvSpPr txBox="1">
            <a:spLocks noChangeArrowheads="1"/>
          </p:cNvSpPr>
          <p:nvPr/>
        </p:nvSpPr>
        <p:spPr bwMode="auto">
          <a:xfrm>
            <a:off x="4643438" y="2060575"/>
            <a:ext cx="1243012" cy="284163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latin typeface="Verdana" charset="0"/>
              </a:rPr>
              <a:t>GET …</a:t>
            </a:r>
          </a:p>
        </p:txBody>
      </p:sp>
      <p:sp>
        <p:nvSpPr>
          <p:cNvPr id="261155" name="Rectangle 35"/>
          <p:cNvSpPr>
            <a:spLocks noChangeArrowheads="1"/>
          </p:cNvSpPr>
          <p:nvPr/>
        </p:nvSpPr>
        <p:spPr bwMode="auto">
          <a:xfrm>
            <a:off x="2987675" y="3429000"/>
            <a:ext cx="2376488" cy="62547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GB" sz="1200">
                <a:latin typeface="Verdana" charset="0"/>
              </a:rPr>
              <a:t>HTTP 1.1 200 OK</a:t>
            </a:r>
            <a:br>
              <a:rPr lang="en-GB" sz="1200">
                <a:latin typeface="Verdana" charset="0"/>
              </a:rPr>
            </a:br>
            <a:r>
              <a:rPr lang="en-GB" sz="1200">
                <a:latin typeface="Verdana" charset="0"/>
              </a:rPr>
              <a:t>Content-type: image/jpeg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35 0.00047 L -0.24114 0.115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57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037 L 0.31909 -0.171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54" grpId="0" animBg="1"/>
      <p:bldP spid="261154" grpId="1" animBg="1"/>
      <p:bldP spid="261155" grpId="0" animBg="1"/>
      <p:bldP spid="261155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4864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Web server returns a response even if it</a:t>
            </a:r>
          </a:p>
          <a:p>
            <a:pPr>
              <a:defRPr/>
            </a:pPr>
            <a:r>
              <a:rPr lang="en-GB" sz="2400">
                <a:latin typeface="Garamond" charset="0"/>
              </a:rPr>
              <a:t>cannot satisfy the request.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963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964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964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317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7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318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318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5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318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318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3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964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319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319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31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319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319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319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63196" name="Text Box 28"/>
          <p:cNvSpPr txBox="1">
            <a:spLocks noChangeArrowheads="1"/>
          </p:cNvSpPr>
          <p:nvPr/>
        </p:nvSpPr>
        <p:spPr bwMode="auto">
          <a:xfrm>
            <a:off x="2627313" y="3429000"/>
            <a:ext cx="3929062" cy="4667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Verdana" charset="0"/>
              </a:rPr>
              <a:t>HTTP/1.1 404 Not found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87  E" pathEditMode="relative" ptsTypes="">
                                      <p:cBhvr>
                                        <p:cTn id="10" dur="2000" fill="hold"/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6" grpId="0" animBg="1"/>
      <p:bldP spid="263196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540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When page is rendered browser closes TCP 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connection</a:t>
            </a:r>
          </a:p>
        </p:txBody>
      </p: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1685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1687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1693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694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52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5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52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6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52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3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7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52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5235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52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1688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5238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5239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52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5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5242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5243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waits for next request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3732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3734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3740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3741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727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2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727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3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727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8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4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728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728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72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3735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728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728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72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728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729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33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400" smtClean="0">
                <a:cs typeface="+mj-cs"/>
              </a:rPr>
              <a:t>How RI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  <a:cs typeface="+mj-cs"/>
              </a:rPr>
              <a:t>/products/</a:t>
            </a:r>
            <a:r>
              <a:rPr lang="en-GB" sz="2400" smtClean="0">
                <a:cs typeface="+mj-cs"/>
              </a:rPr>
              <a:t> Maps to a File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341438"/>
            <a:ext cx="7772400" cy="4724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2000" b="1" dirty="0" smtClean="0">
                <a:latin typeface="Courier New" charset="0"/>
                <a:cs typeface="+mn-cs"/>
              </a:rPr>
              <a:t>/</a:t>
            </a:r>
            <a:r>
              <a:rPr lang="en-GB" sz="2000" dirty="0" smtClean="0">
                <a:cs typeface="+mn-cs"/>
              </a:rPr>
              <a:t> is a special location on the web server </a:t>
            </a:r>
          </a:p>
          <a:p>
            <a:pPr lvl="1" eaLnBrk="1" hangingPunct="1">
              <a:defRPr/>
            </a:pPr>
            <a:r>
              <a:rPr lang="en-GB" sz="2000" dirty="0" smtClean="0"/>
              <a:t>It is set using </a:t>
            </a:r>
            <a:r>
              <a:rPr lang="en-GB" sz="2000" dirty="0" err="1" smtClean="0">
                <a:solidFill>
                  <a:srgbClr val="FF3300"/>
                </a:solidFill>
              </a:rPr>
              <a:t>DocumentRoot</a:t>
            </a:r>
            <a:r>
              <a:rPr lang="en-GB" sz="2000" dirty="0" smtClean="0">
                <a:solidFill>
                  <a:srgbClr val="FF3300"/>
                </a:solidFill>
              </a:rPr>
              <a:t> </a:t>
            </a:r>
            <a:r>
              <a:rPr lang="en-GB" sz="2000" dirty="0" smtClean="0"/>
              <a:t>directive</a:t>
            </a:r>
          </a:p>
          <a:p>
            <a:pPr lvl="1" eaLnBrk="1" hangingPunct="1">
              <a:defRPr/>
            </a:pPr>
            <a:r>
              <a:rPr lang="en-GB" sz="2000" dirty="0" smtClean="0"/>
              <a:t>Physically, it is a directory e.g.</a:t>
            </a:r>
            <a:r>
              <a:rPr lang="en-GB" sz="2000" dirty="0" smtClean="0">
                <a:solidFill>
                  <a:srgbClr val="FF3300"/>
                </a:solidFill>
              </a:rPr>
              <a:t> </a:t>
            </a:r>
            <a:r>
              <a:rPr lang="en-GB" sz="2000" dirty="0" smtClean="0">
                <a:solidFill>
                  <a:srgbClr val="FF3300"/>
                </a:solidFill>
                <a:latin typeface="Courier New" charset="0"/>
              </a:rPr>
              <a:t>/</a:t>
            </a:r>
            <a:r>
              <a:rPr lang="en-GB" sz="2000" dirty="0" err="1" smtClean="0">
                <a:solidFill>
                  <a:srgbClr val="FF3300"/>
                </a:solidFill>
                <a:latin typeface="Courier New" charset="0"/>
              </a:rPr>
              <a:t>var</a:t>
            </a:r>
            <a:r>
              <a:rPr lang="en-GB" sz="2000" dirty="0" smtClean="0">
                <a:solidFill>
                  <a:srgbClr val="FF3300"/>
                </a:solidFill>
                <a:latin typeface="Courier New" charset="0"/>
              </a:rPr>
              <a:t>/www</a:t>
            </a:r>
            <a:endParaRPr lang="en-GB" sz="2000" dirty="0" smtClean="0">
              <a:solidFill>
                <a:srgbClr val="FF3300"/>
              </a:solidFill>
              <a:latin typeface="Courier New" charset="0"/>
            </a:endParaRPr>
          </a:p>
          <a:p>
            <a:pPr marL="0" indent="0" eaLnBrk="1" hangingPunct="1">
              <a:defRPr/>
            </a:pPr>
            <a:r>
              <a:rPr lang="en-GB" sz="2000" dirty="0" smtClean="0">
                <a:solidFill>
                  <a:srgbClr val="FF3300"/>
                </a:solidFill>
                <a:latin typeface="Courier New" charset="0"/>
                <a:cs typeface="+mn-cs"/>
              </a:rPr>
              <a:t>/products</a:t>
            </a:r>
            <a:r>
              <a:rPr lang="en-GB" sz="2000" dirty="0" smtClean="0">
                <a:solidFill>
                  <a:srgbClr val="FF3300"/>
                </a:solidFill>
                <a:cs typeface="+mn-cs"/>
              </a:rPr>
              <a:t> </a:t>
            </a:r>
            <a:r>
              <a:rPr lang="en-GB" sz="2000" dirty="0" smtClean="0">
                <a:cs typeface="+mn-cs"/>
              </a:rPr>
              <a:t>is a directory located in the document root directory.</a:t>
            </a:r>
          </a:p>
          <a:p>
            <a:pPr marL="0" indent="0" eaLnBrk="1" hangingPunct="1">
              <a:defRPr/>
            </a:pPr>
            <a:r>
              <a:rPr lang="en-GB" sz="2000" dirty="0" smtClean="0">
                <a:cs typeface="+mn-cs"/>
              </a:rPr>
              <a:t>Final </a:t>
            </a:r>
            <a:r>
              <a:rPr lang="en-GB" sz="2000" dirty="0" smtClean="0">
                <a:latin typeface="Courier New" charset="0"/>
                <a:cs typeface="+mn-cs"/>
              </a:rPr>
              <a:t>/</a:t>
            </a:r>
            <a:r>
              <a:rPr lang="en-GB" sz="2000" dirty="0" smtClean="0">
                <a:cs typeface="+mn-cs"/>
              </a:rPr>
              <a:t> is interpreted as meaning </a:t>
            </a:r>
            <a:r>
              <a:rPr lang="en-GB" sz="2000" i="1" dirty="0" smtClean="0">
                <a:cs typeface="+mn-cs"/>
              </a:rPr>
              <a:t>index </a:t>
            </a:r>
            <a:r>
              <a:rPr lang="en-GB" sz="2000" dirty="0" smtClean="0">
                <a:cs typeface="+mn-cs"/>
              </a:rPr>
              <a:t>(by convention usually a file called </a:t>
            </a:r>
            <a:r>
              <a:rPr lang="en-GB" sz="2000" dirty="0" err="1" smtClean="0">
                <a:solidFill>
                  <a:srgbClr val="FF3300"/>
                </a:solidFill>
                <a:latin typeface="Courier New" charset="0"/>
                <a:cs typeface="+mn-cs"/>
              </a:rPr>
              <a:t>index.html</a:t>
            </a:r>
            <a:r>
              <a:rPr lang="en-GB" sz="2000" dirty="0" smtClean="0">
                <a:cs typeface="+mn-cs"/>
              </a:rPr>
              <a:t>).</a:t>
            </a:r>
          </a:p>
          <a:p>
            <a:pPr marL="0" indent="0" eaLnBrk="1" hangingPunct="1">
              <a:defRPr/>
            </a:pPr>
            <a:r>
              <a:rPr lang="en-GB" sz="2000" dirty="0" smtClean="0">
                <a:cs typeface="+mn-cs"/>
              </a:rPr>
              <a:t>Thus URI </a:t>
            </a:r>
            <a:r>
              <a:rPr lang="en-GB" sz="2000" dirty="0" smtClean="0">
                <a:solidFill>
                  <a:schemeClr val="accent2"/>
                </a:solidFill>
                <a:cs typeface="+mn-cs"/>
              </a:rPr>
              <a:t>/products/</a:t>
            </a:r>
            <a:r>
              <a:rPr lang="en-GB" sz="2000" dirty="0" smtClean="0">
                <a:cs typeface="+mn-cs"/>
              </a:rPr>
              <a:t> locates the file  </a:t>
            </a:r>
            <a:r>
              <a:rPr lang="en-GB" sz="2000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/</a:t>
            </a:r>
            <a:r>
              <a:rPr lang="en-GB" sz="2000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var</a:t>
            </a:r>
            <a:r>
              <a:rPr lang="en-GB" sz="2000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/www/</a:t>
            </a:r>
            <a:r>
              <a:rPr lang="en-GB" sz="2000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products/</a:t>
            </a:r>
            <a:r>
              <a:rPr lang="en-GB" sz="2000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index.html</a:t>
            </a:r>
            <a:endParaRPr lang="en-GB" sz="20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 Typical Web Server</a:t>
            </a:r>
          </a:p>
        </p:txBody>
      </p:sp>
      <p:grpSp>
        <p:nvGrpSpPr>
          <p:cNvPr id="79874" name="Group 3"/>
          <p:cNvGrpSpPr>
            <a:grpSpLocks/>
          </p:cNvGrpSpPr>
          <p:nvPr/>
        </p:nvGrpSpPr>
        <p:grpSpPr bwMode="auto">
          <a:xfrm>
            <a:off x="1042988" y="1268413"/>
            <a:ext cx="8104187" cy="4614862"/>
            <a:chOff x="657" y="799"/>
            <a:chExt cx="5105" cy="2907"/>
          </a:xfrm>
        </p:grpSpPr>
        <p:grpSp>
          <p:nvGrpSpPr>
            <p:cNvPr id="79875" name="Group 4"/>
            <p:cNvGrpSpPr>
              <a:grpSpLocks/>
            </p:cNvGrpSpPr>
            <p:nvPr/>
          </p:nvGrpSpPr>
          <p:grpSpPr bwMode="auto">
            <a:xfrm>
              <a:off x="2653" y="1661"/>
              <a:ext cx="492" cy="499"/>
              <a:chOff x="664" y="1298"/>
              <a:chExt cx="492" cy="499"/>
            </a:xfrm>
          </p:grpSpPr>
          <p:sp>
            <p:nvSpPr>
              <p:cNvPr id="269317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18" name="Text Box 6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6" name="Group 7"/>
            <p:cNvGrpSpPr>
              <a:grpSpLocks/>
            </p:cNvGrpSpPr>
            <p:nvPr/>
          </p:nvGrpSpPr>
          <p:grpSpPr bwMode="auto">
            <a:xfrm>
              <a:off x="3606" y="2160"/>
              <a:ext cx="492" cy="499"/>
              <a:chOff x="664" y="1298"/>
              <a:chExt cx="492" cy="499"/>
            </a:xfrm>
          </p:grpSpPr>
          <p:sp>
            <p:nvSpPr>
              <p:cNvPr id="26932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21" name="Text Box 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7" name="Group 10"/>
            <p:cNvGrpSpPr>
              <a:grpSpLocks/>
            </p:cNvGrpSpPr>
            <p:nvPr/>
          </p:nvGrpSpPr>
          <p:grpSpPr bwMode="auto">
            <a:xfrm>
              <a:off x="4740" y="2205"/>
              <a:ext cx="447" cy="499"/>
              <a:chOff x="664" y="1298"/>
              <a:chExt cx="447" cy="499"/>
            </a:xfrm>
          </p:grpSpPr>
          <p:sp>
            <p:nvSpPr>
              <p:cNvPr id="26932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GB" sz="2400">
                  <a:latin typeface="Times New Roman" charset="0"/>
                </a:endParaRPr>
              </a:p>
            </p:txBody>
          </p:sp>
          <p:sp>
            <p:nvSpPr>
              <p:cNvPr id="269324" name="Text Box 1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3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200">
                    <a:latin typeface="Verdana" charset="0"/>
                  </a:rPr>
                  <a:t>PDF</a:t>
                </a:r>
              </a:p>
            </p:txBody>
          </p:sp>
        </p:grpSp>
        <p:grpSp>
          <p:nvGrpSpPr>
            <p:cNvPr id="79878" name="Group 13"/>
            <p:cNvGrpSpPr>
              <a:grpSpLocks/>
            </p:cNvGrpSpPr>
            <p:nvPr/>
          </p:nvGrpSpPr>
          <p:grpSpPr bwMode="auto">
            <a:xfrm>
              <a:off x="4150" y="2491"/>
              <a:ext cx="408" cy="894"/>
              <a:chOff x="567" y="1856"/>
              <a:chExt cx="408" cy="894"/>
            </a:xfrm>
          </p:grpSpPr>
          <p:sp>
            <p:nvSpPr>
              <p:cNvPr id="269326" name="Document"/>
              <p:cNvSpPr>
                <a:spLocks noEditPoints="1" noChangeArrowheads="1"/>
              </p:cNvSpPr>
              <p:nvPr/>
            </p:nvSpPr>
            <p:spPr bwMode="auto">
              <a:xfrm>
                <a:off x="567" y="2251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79906" name="Picture 15" descr="j030107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" y="1856"/>
                <a:ext cx="318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9328" name="File"/>
            <p:cNvSpPr>
              <a:spLocks noEditPoints="1" noChangeArrowheads="1"/>
            </p:cNvSpPr>
            <p:nvPr/>
          </p:nvSpPr>
          <p:spPr bwMode="auto">
            <a:xfrm>
              <a:off x="3016" y="799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9880" name="Group 17"/>
            <p:cNvGrpSpPr>
              <a:grpSpLocks/>
            </p:cNvGrpSpPr>
            <p:nvPr/>
          </p:nvGrpSpPr>
          <p:grpSpPr bwMode="auto">
            <a:xfrm>
              <a:off x="975" y="2478"/>
              <a:ext cx="492" cy="499"/>
              <a:chOff x="664" y="1298"/>
              <a:chExt cx="492" cy="499"/>
            </a:xfrm>
          </p:grpSpPr>
          <p:sp>
            <p:nvSpPr>
              <p:cNvPr id="26933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1" name="Text Box 1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81" name="Group 20"/>
            <p:cNvGrpSpPr>
              <a:grpSpLocks/>
            </p:cNvGrpSpPr>
            <p:nvPr/>
          </p:nvGrpSpPr>
          <p:grpSpPr bwMode="auto">
            <a:xfrm>
              <a:off x="1791" y="2523"/>
              <a:ext cx="492" cy="499"/>
              <a:chOff x="664" y="1298"/>
              <a:chExt cx="492" cy="499"/>
            </a:xfrm>
          </p:grpSpPr>
          <p:sp>
            <p:nvSpPr>
              <p:cNvPr id="26933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4" name="Text Box 2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sp>
          <p:nvSpPr>
            <p:cNvPr id="269335" name="Line 23"/>
            <p:cNvSpPr>
              <a:spLocks noChangeShapeType="1"/>
            </p:cNvSpPr>
            <p:nvPr/>
          </p:nvSpPr>
          <p:spPr bwMode="auto">
            <a:xfrm flipV="1">
              <a:off x="2971" y="1253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6" name="Line 24"/>
            <p:cNvSpPr>
              <a:spLocks noChangeShapeType="1"/>
            </p:cNvSpPr>
            <p:nvPr/>
          </p:nvSpPr>
          <p:spPr bwMode="auto">
            <a:xfrm flipH="1" flipV="1">
              <a:off x="3696" y="1253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7" name="Line 25"/>
            <p:cNvSpPr>
              <a:spLocks noChangeShapeType="1"/>
            </p:cNvSpPr>
            <p:nvPr/>
          </p:nvSpPr>
          <p:spPr bwMode="auto">
            <a:xfrm flipV="1">
              <a:off x="1927" y="1117"/>
              <a:ext cx="1089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8" name="Line 26"/>
            <p:cNvSpPr>
              <a:spLocks noChangeShapeType="1"/>
            </p:cNvSpPr>
            <p:nvPr/>
          </p:nvSpPr>
          <p:spPr bwMode="auto">
            <a:xfrm flipV="1">
              <a:off x="1202" y="1979"/>
              <a:ext cx="31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9" name="Line 27"/>
            <p:cNvSpPr>
              <a:spLocks noChangeShapeType="1"/>
            </p:cNvSpPr>
            <p:nvPr/>
          </p:nvSpPr>
          <p:spPr bwMode="auto">
            <a:xfrm flipH="1" flipV="1">
              <a:off x="1791" y="2024"/>
              <a:ext cx="273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0" name="Line 28"/>
            <p:cNvSpPr>
              <a:spLocks noChangeShapeType="1"/>
            </p:cNvSpPr>
            <p:nvPr/>
          </p:nvSpPr>
          <p:spPr bwMode="auto">
            <a:xfrm flipV="1">
              <a:off x="3878" y="1888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1" name="Line 29"/>
            <p:cNvSpPr>
              <a:spLocks noChangeShapeType="1"/>
            </p:cNvSpPr>
            <p:nvPr/>
          </p:nvSpPr>
          <p:spPr bwMode="auto">
            <a:xfrm flipH="1" flipV="1">
              <a:off x="4604" y="1933"/>
              <a:ext cx="317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2" name="Line 30"/>
            <p:cNvSpPr>
              <a:spLocks noChangeShapeType="1"/>
            </p:cNvSpPr>
            <p:nvPr/>
          </p:nvSpPr>
          <p:spPr bwMode="auto">
            <a:xfrm flipV="1">
              <a:off x="4377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3" name="File"/>
            <p:cNvSpPr>
              <a:spLocks noEditPoints="1" noChangeArrowheads="1"/>
            </p:cNvSpPr>
            <p:nvPr/>
          </p:nvSpPr>
          <p:spPr bwMode="auto">
            <a:xfrm>
              <a:off x="1338" y="157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4" name="File"/>
            <p:cNvSpPr>
              <a:spLocks noEditPoints="1" noChangeArrowheads="1"/>
            </p:cNvSpPr>
            <p:nvPr/>
          </p:nvSpPr>
          <p:spPr bwMode="auto">
            <a:xfrm>
              <a:off x="3969" y="148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5" name="Text Box 33"/>
            <p:cNvSpPr txBox="1">
              <a:spLocks noChangeArrowheads="1"/>
            </p:cNvSpPr>
            <p:nvPr/>
          </p:nvSpPr>
          <p:spPr bwMode="auto">
            <a:xfrm>
              <a:off x="1565" y="845"/>
              <a:ext cx="14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DocumentRoot</a:t>
              </a:r>
            </a:p>
          </p:txBody>
        </p:sp>
        <p:sp>
          <p:nvSpPr>
            <p:cNvPr id="269346" name="Text Box 34"/>
            <p:cNvSpPr txBox="1">
              <a:spLocks noChangeArrowheads="1"/>
            </p:cNvSpPr>
            <p:nvPr/>
          </p:nvSpPr>
          <p:spPr bwMode="auto">
            <a:xfrm>
              <a:off x="4740" y="1616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products</a:t>
              </a:r>
            </a:p>
          </p:txBody>
        </p:sp>
        <p:sp>
          <p:nvSpPr>
            <p:cNvPr id="269347" name="Text Box 35"/>
            <p:cNvSpPr txBox="1">
              <a:spLocks noChangeArrowheads="1"/>
            </p:cNvSpPr>
            <p:nvPr/>
          </p:nvSpPr>
          <p:spPr bwMode="auto">
            <a:xfrm>
              <a:off x="657" y="1661"/>
              <a:ext cx="6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people</a:t>
              </a:r>
            </a:p>
          </p:txBody>
        </p:sp>
        <p:sp>
          <p:nvSpPr>
            <p:cNvPr id="269348" name="Text Box 36"/>
            <p:cNvSpPr txBox="1">
              <a:spLocks noChangeArrowheads="1"/>
            </p:cNvSpPr>
            <p:nvPr/>
          </p:nvSpPr>
          <p:spPr bwMode="auto">
            <a:xfrm>
              <a:off x="1746" y="3067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49" name="Text Box 37"/>
            <p:cNvSpPr txBox="1">
              <a:spLocks noChangeArrowheads="1"/>
            </p:cNvSpPr>
            <p:nvPr/>
          </p:nvSpPr>
          <p:spPr bwMode="auto">
            <a:xfrm>
              <a:off x="884" y="302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cto.html</a:t>
              </a:r>
            </a:p>
          </p:txBody>
        </p:sp>
        <p:sp>
          <p:nvSpPr>
            <p:cNvPr id="269350" name="Text Box 38"/>
            <p:cNvSpPr txBox="1">
              <a:spLocks noChangeArrowheads="1"/>
            </p:cNvSpPr>
            <p:nvPr/>
          </p:nvSpPr>
          <p:spPr bwMode="auto">
            <a:xfrm>
              <a:off x="2472" y="2205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1" name="Text Box 39"/>
            <p:cNvSpPr txBox="1">
              <a:spLocks noChangeArrowheads="1"/>
            </p:cNvSpPr>
            <p:nvPr/>
          </p:nvSpPr>
          <p:spPr bwMode="auto">
            <a:xfrm>
              <a:off x="3334" y="2704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2" name="Text Box 40"/>
            <p:cNvSpPr txBox="1">
              <a:spLocks noChangeArrowheads="1"/>
            </p:cNvSpPr>
            <p:nvPr/>
          </p:nvSpPr>
          <p:spPr bwMode="auto">
            <a:xfrm>
              <a:off x="3969" y="3475"/>
              <a:ext cx="8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widget.jpeg</a:t>
              </a:r>
            </a:p>
          </p:txBody>
        </p:sp>
        <p:sp>
          <p:nvSpPr>
            <p:cNvPr id="269353" name="Text Box 41"/>
            <p:cNvSpPr txBox="1">
              <a:spLocks noChangeArrowheads="1"/>
            </p:cNvSpPr>
            <p:nvPr/>
          </p:nvSpPr>
          <p:spPr bwMode="auto">
            <a:xfrm>
              <a:off x="4740" y="2795"/>
              <a:ext cx="10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catalogue.pdf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Homework Problems</a:t>
            </a:r>
          </a:p>
        </p:txBody>
      </p:sp>
      <p:sp>
        <p:nvSpPr>
          <p:cNvPr id="117764" name="Text Box 4"/>
          <p:cNvSpPr txBox="1"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Web server shown on previous slide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smtClean="0">
                <a:cs typeface="+mn-cs"/>
              </a:rPr>
              <a:t>.</a:t>
            </a:r>
          </a:p>
          <a:p>
            <a:pPr marL="0" indent="0" eaLnBrk="1" hangingPunct="1">
              <a:defRPr/>
            </a:pPr>
            <a:r>
              <a:rPr lang="en-GB" dirty="0" err="1" smtClean="0">
                <a:cs typeface="+mn-cs"/>
              </a:rPr>
              <a:t>DocumentRoot</a:t>
            </a:r>
            <a:r>
              <a:rPr lang="en-GB" dirty="0" smtClean="0">
                <a:cs typeface="+mn-cs"/>
              </a:rPr>
              <a:t> is </a:t>
            </a:r>
            <a:r>
              <a:rPr lang="en-GB" dirty="0" smtClean="0">
                <a:latin typeface="Courier New" charset="0"/>
                <a:cs typeface="+mn-cs"/>
              </a:rPr>
              <a:t>/</a:t>
            </a:r>
            <a:r>
              <a:rPr lang="en-GB" dirty="0" err="1" smtClean="0">
                <a:latin typeface="Courier New" charset="0"/>
                <a:cs typeface="+mn-cs"/>
              </a:rPr>
              <a:t>var</a:t>
            </a:r>
            <a:r>
              <a:rPr lang="en-GB" dirty="0" smtClean="0">
                <a:latin typeface="Courier New" charset="0"/>
                <a:cs typeface="+mn-cs"/>
              </a:rPr>
              <a:t>/www</a:t>
            </a:r>
            <a:r>
              <a:rPr lang="en-GB" dirty="0" smtClean="0">
                <a:cs typeface="+mn-cs"/>
              </a:rPr>
              <a:t> </a:t>
            </a:r>
            <a:endParaRPr lang="en-GB" dirty="0" smtClean="0">
              <a:cs typeface="+mn-cs"/>
            </a:endParaRPr>
          </a:p>
          <a:p>
            <a:pPr lvl="1" eaLnBrk="1" hangingPunct="1">
              <a:defRPr/>
            </a:pPr>
            <a:r>
              <a:rPr lang="en-GB" dirty="0" smtClean="0"/>
              <a:t>Give the full URL for each file on this web server.</a:t>
            </a:r>
          </a:p>
          <a:p>
            <a:pPr lvl="1" eaLnBrk="1" hangingPunct="1">
              <a:defRPr/>
            </a:pPr>
            <a:r>
              <a:rPr lang="en-GB" dirty="0" smtClean="0"/>
              <a:t>Give the actual file name of each resource (directories are not resources)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Which file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err="1" smtClean="0">
                <a:cs typeface="+mn-cs"/>
              </a:rPr>
              <a:t>’s</a:t>
            </a:r>
            <a:r>
              <a:rPr lang="en-GB" dirty="0" smtClean="0">
                <a:cs typeface="+mn-cs"/>
              </a:rPr>
              <a:t> home page?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Find out how Apache knows how to package a PDF file as </a:t>
            </a:r>
            <a:r>
              <a:rPr lang="en-GB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Content-type: application/</a:t>
            </a:r>
            <a:r>
              <a:rPr lang="en-GB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pdf</a:t>
            </a:r>
            <a:endParaRPr lang="en-GB" dirty="0" smtClean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The Roles of a Web Server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The web server takes a client </a:t>
            </a:r>
            <a:r>
              <a:rPr lang="en-GB" sz="2400" b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sz="2400" smtClean="0">
                <a:cs typeface="+mn-cs"/>
              </a:rPr>
              <a:t> and gives something back to the client.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i="1" smtClean="0"/>
              <a:t>Browser</a:t>
            </a:r>
            <a:r>
              <a:rPr lang="en-GB" sz="2000" smtClean="0"/>
              <a:t> requests a </a:t>
            </a:r>
            <a:r>
              <a:rPr lang="en-GB" sz="2000" i="1" smtClean="0"/>
              <a:t>resource.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i="1" smtClean="0"/>
              <a:t>Server</a:t>
            </a:r>
            <a:r>
              <a:rPr lang="en-GB" sz="2000" smtClean="0"/>
              <a:t> gets the request, finds the resource, and returns something to the client.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Resource can be an </a:t>
            </a:r>
            <a:r>
              <a:rPr lang="en-GB" sz="2000" i="1" smtClean="0"/>
              <a:t>HTML page</a:t>
            </a:r>
            <a:r>
              <a:rPr lang="en-GB" sz="2000" smtClean="0"/>
              <a:t>, </a:t>
            </a:r>
            <a:r>
              <a:rPr lang="en-GB" sz="2000" i="1" smtClean="0"/>
              <a:t>PDF file</a:t>
            </a:r>
            <a:r>
              <a:rPr lang="en-GB" sz="2000" smtClean="0"/>
              <a:t>, </a:t>
            </a:r>
            <a:r>
              <a:rPr lang="en-GB" sz="2000" i="1" smtClean="0"/>
              <a:t>picture</a:t>
            </a:r>
            <a:r>
              <a:rPr lang="en-GB" sz="2000" smtClean="0"/>
              <a:t>, </a:t>
            </a:r>
            <a:r>
              <a:rPr lang="en-GB" sz="2000" i="1" smtClean="0"/>
              <a:t>fragment of XML</a:t>
            </a:r>
            <a:r>
              <a:rPr lang="en-GB" sz="2000" smtClean="0"/>
              <a:t>, </a:t>
            </a:r>
            <a:r>
              <a:rPr lang="en-GB" sz="2000" i="1" smtClean="0"/>
              <a:t>sound file</a:t>
            </a:r>
            <a:r>
              <a:rPr lang="en-GB" sz="2000" smtClean="0"/>
              <a:t>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b="1" smtClean="0">
                <a:solidFill>
                  <a:srgbClr val="FF3300"/>
                </a:solidFill>
                <a:cs typeface="+mn-cs"/>
              </a:rPr>
              <a:t>Response</a:t>
            </a:r>
            <a:r>
              <a:rPr lang="en-GB" sz="2400" smtClean="0">
                <a:cs typeface="+mn-cs"/>
              </a:rPr>
              <a:t> is formatted as a header, with success code and other information, followed by the resource data.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A </a:t>
            </a:r>
            <a:r>
              <a:rPr lang="en-GB" sz="2000" b="1" smtClean="0"/>
              <a:t>content-type field</a:t>
            </a:r>
            <a:r>
              <a:rPr lang="en-GB" sz="2000" smtClean="0"/>
              <a:t> in the header informs the client how the resource data is to be interpreted.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If the resource is not present, server issues a “</a:t>
            </a:r>
            <a:r>
              <a:rPr lang="en-GB" sz="2000" b="1" smtClean="0"/>
              <a:t>404 not found</a:t>
            </a:r>
            <a:r>
              <a:rPr lang="en-GB" sz="2000" smtClean="0"/>
              <a:t>” response.</a:t>
            </a:r>
            <a:endParaRPr lang="en-GB" sz="180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Summary of this Lecture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Further Reading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For more information on Application Protocols see: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smtClean="0">
                <a:cs typeface="+mn-cs"/>
              </a:rPr>
              <a:t>Chapter 2 of </a:t>
            </a:r>
            <a:r>
              <a:rPr lang="en-GB" i="1" smtClean="0">
                <a:cs typeface="+mn-cs"/>
              </a:rPr>
              <a:t>Kurose and Ross</a:t>
            </a:r>
            <a:r>
              <a:rPr lang="en-GB" smtClean="0">
                <a:cs typeface="+mn-cs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For more information on web servers and Apache see:</a:t>
            </a:r>
            <a:endParaRPr lang="en-GB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Apache: The Definitive Guide</a:t>
            </a:r>
            <a:r>
              <a:rPr lang="en-GB" smtClean="0">
                <a:cs typeface="+mn-cs"/>
              </a:rPr>
              <a:t> (3</a:t>
            </a:r>
            <a:r>
              <a:rPr lang="en-GB" baseline="30000" smtClean="0">
                <a:cs typeface="+mn-cs"/>
              </a:rPr>
              <a:t>rd</a:t>
            </a:r>
            <a:r>
              <a:rPr lang="en-GB" smtClean="0">
                <a:cs typeface="+mn-cs"/>
              </a:rPr>
              <a:t> Ed.), Ben Laurie and Peter Laurie, O’Reilly, 2003.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Webmaster in a Nutshell</a:t>
            </a:r>
            <a:r>
              <a:rPr lang="en-GB" smtClean="0">
                <a:cs typeface="+mn-cs"/>
              </a:rPr>
              <a:t> (3</a:t>
            </a:r>
            <a:r>
              <a:rPr lang="en-GB" baseline="30000" smtClean="0">
                <a:cs typeface="+mn-cs"/>
              </a:rPr>
              <a:t>rd</a:t>
            </a:r>
            <a:r>
              <a:rPr lang="en-GB" smtClean="0">
                <a:cs typeface="+mn-cs"/>
              </a:rPr>
              <a:t> Ed.), Stephen Spainhour and Robert Eckstein, O’Reilly, 2003.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For more information on web client technology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Web Design in a Nutshell</a:t>
            </a:r>
            <a:r>
              <a:rPr lang="en-GB" smtClean="0">
                <a:cs typeface="+mn-cs"/>
              </a:rPr>
              <a:t> (3</a:t>
            </a:r>
            <a:r>
              <a:rPr lang="en-GB" baseline="30000" smtClean="0">
                <a:cs typeface="+mn-cs"/>
              </a:rPr>
              <a:t>rd</a:t>
            </a:r>
            <a:r>
              <a:rPr lang="en-GB" smtClean="0">
                <a:cs typeface="+mn-cs"/>
              </a:rPr>
              <a:t> Ed.), Jennifer Niederst Robbins, O’Reilly, 2006.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Coming Next in the Lab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Apache configuration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Real HTTP requests and responses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Server directives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Setting up a basic web server</a:t>
            </a:r>
          </a:p>
          <a:p>
            <a:pPr marL="0" indent="0" eaLnBrk="1" hangingPunct="1"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Next Lecture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Interactive Services</a:t>
            </a:r>
          </a:p>
          <a:p>
            <a:pPr lvl="1" eaLnBrk="1" hangingPunct="1">
              <a:defRPr/>
            </a:pPr>
            <a:r>
              <a:rPr lang="en-GB" smtClean="0"/>
              <a:t>Server-Side Includes</a:t>
            </a:r>
          </a:p>
          <a:p>
            <a:pPr lvl="1" eaLnBrk="1" hangingPunct="1">
              <a:defRPr/>
            </a:pPr>
            <a:r>
              <a:rPr lang="en-GB" smtClean="0"/>
              <a:t>CGI</a:t>
            </a:r>
          </a:p>
          <a:p>
            <a:pPr lvl="1" eaLnBrk="1" hangingPunct="1">
              <a:defRPr/>
            </a:pPr>
            <a:r>
              <a:rPr lang="en-GB" smtClean="0"/>
              <a:t>Server-side scripting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The Roles of a Web Client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The web client (browser) lets the user </a:t>
            </a:r>
            <a:r>
              <a:rPr lang="en-GB" sz="2400" b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sz="2400" smtClean="0">
                <a:cs typeface="+mn-cs"/>
              </a:rPr>
              <a:t> something from the server and shows the </a:t>
            </a:r>
            <a:r>
              <a:rPr lang="en-GB" sz="2400" b="1" smtClean="0">
                <a:solidFill>
                  <a:srgbClr val="FF0000"/>
                </a:solidFill>
                <a:cs typeface="+mn-cs"/>
              </a:rPr>
              <a:t>result</a:t>
            </a:r>
            <a:r>
              <a:rPr lang="en-GB" sz="2400" smtClean="0">
                <a:cs typeface="+mn-cs"/>
              </a:rPr>
              <a:t> of the request.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Browser knows how to use TCP to make a connection to a web server and how to speak HTTP to make a request.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Browser knows how to render HTML for display and how to display images and other embedded objects (perhaps with the help of plug-ins).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Can use style sheets to modify presentation of the HTML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Provides an interpreter for JavaScript files so that some interaction can be provided in the user agent.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Can display forms and pass data entered into a form to the server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200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Modern Web Servers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1447800"/>
            <a:ext cx="7989887" cy="61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2000" dirty="0" smtClean="0">
                <a:cs typeface="+mn-cs"/>
              </a:rPr>
              <a:t>Server Share Statistics (August 1995 to March </a:t>
            </a:r>
            <a:r>
              <a:rPr lang="en-GB" sz="2000" dirty="0" smtClean="0">
                <a:cs typeface="+mn-cs"/>
              </a:rPr>
              <a:t>2012)</a:t>
            </a:r>
            <a:endParaRPr lang="en-GB" sz="2000" dirty="0" smtClean="0">
              <a:cs typeface="+mn-cs"/>
            </a:endParaRPr>
          </a:p>
          <a:p>
            <a:pPr marL="0" indent="0" eaLnBrk="1" hangingPunct="1">
              <a:defRPr/>
            </a:pPr>
            <a:endParaRPr lang="en-GB" sz="2000" dirty="0" smtClean="0">
              <a:cs typeface="+mn-cs"/>
            </a:endParaRPr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4837113" y="5516563"/>
            <a:ext cx="405447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GB" sz="2000" dirty="0">
                <a:latin typeface="Arial" charset="0"/>
                <a:ea typeface="ＭＳ Ｐゴシック" charset="0"/>
              </a:rPr>
              <a:t>Source: http://</a:t>
            </a:r>
            <a:r>
              <a:rPr lang="en-GB" sz="2000" dirty="0" err="1">
                <a:latin typeface="Arial" charset="0"/>
                <a:ea typeface="ＭＳ Ｐゴシック" charset="0"/>
              </a:rPr>
              <a:t>news.netcraft.com</a:t>
            </a:r>
            <a:r>
              <a:rPr lang="en-GB" sz="2000" dirty="0">
                <a:latin typeface="Arial" charset="0"/>
                <a:ea typeface="ＭＳ Ｐゴシック" charset="0"/>
              </a:rPr>
              <a:t>/</a:t>
            </a: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endParaRPr lang="en-GB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844824"/>
            <a:ext cx="6985000" cy="381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Web Servers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Apache Web Server (more later)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Microsoft Internet Information Service (IIS)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Standard on windows professional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Windows only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Standard web services (files and CGI) 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ASP technology provides server scripting in multiple languages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FrontPage server extensions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Key component of .NET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wansea - Engineering1">
  <a:themeElements>
    <a:clrScheme name="Swansea - Engineering1 2">
      <a:dk1>
        <a:srgbClr val="000000"/>
      </a:dk1>
      <a:lt1>
        <a:srgbClr val="FFFFFF"/>
      </a:lt1>
      <a:dk2>
        <a:srgbClr val="0067B6"/>
      </a:dk2>
      <a:lt2>
        <a:srgbClr val="808080"/>
      </a:lt2>
      <a:accent1>
        <a:srgbClr val="0067B6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B8D7"/>
      </a:accent5>
      <a:accent6>
        <a:srgbClr val="737373"/>
      </a:accent6>
      <a:hlink>
        <a:srgbClr val="469ADB"/>
      </a:hlink>
      <a:folHlink>
        <a:srgbClr val="3E3E3E"/>
      </a:folHlink>
    </a:clrScheme>
    <a:fontScheme name="Swansea - Engineering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굴림" charset="0"/>
            <a:cs typeface="굴림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굴림" charset="0"/>
            <a:cs typeface="굴림" charset="0"/>
          </a:defRPr>
        </a:defPPr>
      </a:lstStyle>
    </a:lnDef>
  </a:objectDefaults>
  <a:extraClrSchemeLst>
    <a:extraClrScheme>
      <a:clrScheme name="Swansea - Engineering1 1">
        <a:dk1>
          <a:srgbClr val="000000"/>
        </a:dk1>
        <a:lt1>
          <a:srgbClr val="FFFFFF"/>
        </a:lt1>
        <a:dk2>
          <a:srgbClr val="0067B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nsea - Engineering1 2">
        <a:dk1>
          <a:srgbClr val="000000"/>
        </a:dk1>
        <a:lt1>
          <a:srgbClr val="FFFFFF"/>
        </a:lt1>
        <a:dk2>
          <a:srgbClr val="0067B6"/>
        </a:dk2>
        <a:lt2>
          <a:srgbClr val="808080"/>
        </a:lt2>
        <a:accent1>
          <a:srgbClr val="0067B6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B8D7"/>
        </a:accent5>
        <a:accent6>
          <a:srgbClr val="737373"/>
        </a:accent6>
        <a:hlink>
          <a:srgbClr val="469ADB"/>
        </a:hlink>
        <a:folHlink>
          <a:srgbClr val="3E3E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nsea - Engineering1 3">
        <a:dk1>
          <a:srgbClr val="000000"/>
        </a:dk1>
        <a:lt1>
          <a:srgbClr val="FE8F1E"/>
        </a:lt1>
        <a:dk2>
          <a:srgbClr val="0067B6"/>
        </a:dk2>
        <a:lt2>
          <a:srgbClr val="808080"/>
        </a:lt2>
        <a:accent1>
          <a:srgbClr val="0067B6"/>
        </a:accent1>
        <a:accent2>
          <a:srgbClr val="808080"/>
        </a:accent2>
        <a:accent3>
          <a:srgbClr val="FEC6AB"/>
        </a:accent3>
        <a:accent4>
          <a:srgbClr val="000000"/>
        </a:accent4>
        <a:accent5>
          <a:srgbClr val="AAB8D7"/>
        </a:accent5>
        <a:accent6>
          <a:srgbClr val="737373"/>
        </a:accent6>
        <a:hlink>
          <a:srgbClr val="469ADB"/>
        </a:hlink>
        <a:folHlink>
          <a:srgbClr val="3E3E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soe</Template>
  <TotalTime>744</TotalTime>
  <Words>2772</Words>
  <Application>Microsoft Macintosh PowerPoint</Application>
  <PresentationFormat>On-screen Show (4:3)</PresentationFormat>
  <Paragraphs>528</Paragraphs>
  <Slides>43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Times</vt:lpstr>
      <vt:lpstr>굴림</vt:lpstr>
      <vt:lpstr>Arial</vt:lpstr>
      <vt:lpstr>ＭＳ Ｐゴシック</vt:lpstr>
      <vt:lpstr>Courier New</vt:lpstr>
      <vt:lpstr>Times New Roman</vt:lpstr>
      <vt:lpstr>Comic Sans MS</vt:lpstr>
      <vt:lpstr>Garamond</vt:lpstr>
      <vt:lpstr>Verdana</vt:lpstr>
      <vt:lpstr>Swansea - Engineering1</vt:lpstr>
      <vt:lpstr>Basic Web Server Operation </vt:lpstr>
      <vt:lpstr>Part 3: Server-Side Programming</vt:lpstr>
      <vt:lpstr>Basic Web Server Operation</vt:lpstr>
      <vt:lpstr>The Roles of a Web Server</vt:lpstr>
      <vt:lpstr>The Roles of a Web Client</vt:lpstr>
      <vt:lpstr>Basic Web Server Operation</vt:lpstr>
      <vt:lpstr>Modern Web Servers</vt:lpstr>
      <vt:lpstr>Some Important Web Servers</vt:lpstr>
      <vt:lpstr>Microsoft Internet Information Service (IIS)</vt:lpstr>
      <vt:lpstr>Apache Tomcat</vt:lpstr>
      <vt:lpstr>NGINX</vt:lpstr>
      <vt:lpstr>Basic Web Server Operation</vt:lpstr>
      <vt:lpstr>Introducing Apache Web Server</vt:lpstr>
      <vt:lpstr>Some features of Apache</vt:lpstr>
      <vt:lpstr>Basic Web Server Operation</vt:lpstr>
      <vt:lpstr>HTTP request message</vt:lpstr>
      <vt:lpstr>HTTP response message</vt:lpstr>
      <vt:lpstr>HTTP response status codes</vt:lpstr>
      <vt:lpstr>HTTP request message</vt:lpstr>
      <vt:lpstr>HTTP response message</vt:lpstr>
      <vt:lpstr>Some Important Definitions</vt:lpstr>
      <vt:lpstr>Some Important Definitions</vt:lpstr>
      <vt:lpstr>Some Important Definitions</vt:lpstr>
      <vt:lpstr>Some Important Definitions</vt:lpstr>
      <vt:lpstr>Basic 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Basic Web Server Operation</vt:lpstr>
      <vt:lpstr>How RI /products/ Maps to a File</vt:lpstr>
      <vt:lpstr>A Typical Web Server</vt:lpstr>
      <vt:lpstr>Homework Problems</vt:lpstr>
      <vt:lpstr>Summary of this Lecture</vt:lpstr>
      <vt:lpstr>Further Reading</vt:lpstr>
      <vt:lpstr>Coming Next in the Lab</vt:lpstr>
      <vt:lpstr>Next Lecture</vt:lpstr>
    </vt:vector>
  </TitlesOfParts>
  <Company>프로테크 정보 시스템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장석준</dc:creator>
  <cp:lastModifiedBy>Christopher Jobling</cp:lastModifiedBy>
  <cp:revision>46</cp:revision>
  <cp:lastPrinted>1601-01-01T00:00:00Z</cp:lastPrinted>
  <dcterms:created xsi:type="dcterms:W3CDTF">2003-05-12T00:44:42Z</dcterms:created>
  <dcterms:modified xsi:type="dcterms:W3CDTF">2012-03-13T08:32:41Z</dcterms:modified>
</cp:coreProperties>
</file>