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1"/>
  </p:sldMasterIdLst>
  <p:notesMasterIdLst>
    <p:notesMasterId r:id="rId45"/>
  </p:notesMasterIdLst>
  <p:handoutMasterIdLst>
    <p:handoutMasterId r:id="rId46"/>
  </p:handoutMasterIdLst>
  <p:sldIdLst>
    <p:sldId id="265" r:id="rId2"/>
    <p:sldId id="266" r:id="rId3"/>
    <p:sldId id="301" r:id="rId4"/>
    <p:sldId id="302" r:id="rId5"/>
    <p:sldId id="303" r:id="rId6"/>
    <p:sldId id="323" r:id="rId7"/>
    <p:sldId id="315" r:id="rId8"/>
    <p:sldId id="316" r:id="rId9"/>
    <p:sldId id="332" r:id="rId10"/>
    <p:sldId id="333" r:id="rId11"/>
    <p:sldId id="346" r:id="rId12"/>
    <p:sldId id="317" r:id="rId13"/>
    <p:sldId id="318" r:id="rId14"/>
    <p:sldId id="319" r:id="rId15"/>
    <p:sldId id="328" r:id="rId16"/>
    <p:sldId id="325" r:id="rId17"/>
    <p:sldId id="326" r:id="rId18"/>
    <p:sldId id="327" r:id="rId19"/>
    <p:sldId id="278" r:id="rId20"/>
    <p:sldId id="282" r:id="rId21"/>
    <p:sldId id="283" r:id="rId22"/>
    <p:sldId id="334" r:id="rId23"/>
    <p:sldId id="335" r:id="rId24"/>
    <p:sldId id="336" r:id="rId25"/>
    <p:sldId id="329" r:id="rId26"/>
    <p:sldId id="269" r:id="rId27"/>
    <p:sldId id="270" r:id="rId28"/>
    <p:sldId id="337" r:id="rId29"/>
    <p:sldId id="338" r:id="rId30"/>
    <p:sldId id="339" r:id="rId31"/>
    <p:sldId id="340" r:id="rId32"/>
    <p:sldId id="341" r:id="rId33"/>
    <p:sldId id="342" r:id="rId34"/>
    <p:sldId id="343" r:id="rId35"/>
    <p:sldId id="344" r:id="rId36"/>
    <p:sldId id="330" r:id="rId37"/>
    <p:sldId id="258" r:id="rId38"/>
    <p:sldId id="345" r:id="rId39"/>
    <p:sldId id="280" r:id="rId40"/>
    <p:sldId id="298" r:id="rId41"/>
    <p:sldId id="324" r:id="rId42"/>
    <p:sldId id="300" r:id="rId43"/>
    <p:sldId id="299" r:id="rId44"/>
  </p:sldIdLst>
  <p:sldSz cx="9144000" cy="6858000" type="screen4x3"/>
  <p:notesSz cx="7099300" cy="10234613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굴림" charset="0"/>
        <a:cs typeface="굴림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굴림" charset="0"/>
        <a:cs typeface="굴림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굴림" charset="0"/>
        <a:cs typeface="굴림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굴림" charset="0"/>
        <a:cs typeface="굴림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굴림" charset="0"/>
        <a:cs typeface="굴림" charset="0"/>
      </a:defRPr>
    </a:lvl5pPr>
    <a:lvl6pPr marL="2286000" algn="l" defTabSz="457200" rtl="0" eaLnBrk="1" latinLnBrk="0" hangingPunct="1">
      <a:defRPr sz="2800" kern="1200">
        <a:solidFill>
          <a:schemeClr val="tx1"/>
        </a:solidFill>
        <a:latin typeface="Times" charset="0"/>
        <a:ea typeface="굴림" charset="0"/>
        <a:cs typeface="굴림" charset="0"/>
      </a:defRPr>
    </a:lvl6pPr>
    <a:lvl7pPr marL="2743200" algn="l" defTabSz="457200" rtl="0" eaLnBrk="1" latinLnBrk="0" hangingPunct="1">
      <a:defRPr sz="2800" kern="1200">
        <a:solidFill>
          <a:schemeClr val="tx1"/>
        </a:solidFill>
        <a:latin typeface="Times" charset="0"/>
        <a:ea typeface="굴림" charset="0"/>
        <a:cs typeface="굴림" charset="0"/>
      </a:defRPr>
    </a:lvl7pPr>
    <a:lvl8pPr marL="3200400" algn="l" defTabSz="457200" rtl="0" eaLnBrk="1" latinLnBrk="0" hangingPunct="1">
      <a:defRPr sz="2800" kern="1200">
        <a:solidFill>
          <a:schemeClr val="tx1"/>
        </a:solidFill>
        <a:latin typeface="Times" charset="0"/>
        <a:ea typeface="굴림" charset="0"/>
        <a:cs typeface="굴림" charset="0"/>
      </a:defRPr>
    </a:lvl8pPr>
    <a:lvl9pPr marL="3657600" algn="l" defTabSz="457200" rtl="0" eaLnBrk="1" latinLnBrk="0" hangingPunct="1">
      <a:defRPr sz="2800" kern="1200">
        <a:solidFill>
          <a:schemeClr val="tx1"/>
        </a:solidFill>
        <a:latin typeface="Times" charset="0"/>
        <a:ea typeface="굴림" charset="0"/>
        <a:cs typeface="굴림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00"/>
    <a:srgbClr val="33CC33"/>
    <a:srgbClr val="0033CC"/>
    <a:srgbClr val="FF33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142" y="-8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5264"/>
    </p:cViewPr>
  </p:sorterViewPr>
  <p:notesViewPr>
    <p:cSldViewPr>
      <p:cViewPr varScale="1">
        <p:scale>
          <a:sx n="56" d="100"/>
          <a:sy n="56" d="100"/>
        </p:scale>
        <p:origin x="-1854" y="-84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굴림" charset="0"/>
              </a:defRPr>
            </a:lvl1pPr>
          </a:lstStyle>
          <a:p>
            <a:pPr>
              <a:defRPr/>
            </a:pPr>
            <a:r>
              <a:rPr lang="en-US" altLang="ko-KR"/>
              <a:t>Basic Web Server Operation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굴림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굴림" charset="0"/>
              </a:defRPr>
            </a:lvl1pPr>
          </a:lstStyle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굴림" charset="0"/>
              </a:defRPr>
            </a:lvl1pPr>
          </a:lstStyle>
          <a:p>
            <a:pPr>
              <a:defRPr/>
            </a:pPr>
            <a:fld id="{C4957989-B827-1C41-9302-DA9C183BAA7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60711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굴림" charset="0"/>
              </a:defRPr>
            </a:lvl1pPr>
          </a:lstStyle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굴림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GB" noProof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굴림" charset="0"/>
              </a:defRPr>
            </a:lvl1pPr>
          </a:lstStyle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굴림" charset="0"/>
              </a:defRPr>
            </a:lvl1pPr>
          </a:lstStyle>
          <a:p>
            <a:pPr>
              <a:defRPr/>
            </a:pPr>
            <a:fld id="{32DC588C-673F-E142-8984-2B87765FCFE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97780606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0"/>
        <a:ea typeface="굴림" charset="0"/>
        <a:cs typeface="굴림" charset="0"/>
      </a:defRPr>
    </a:lvl1pPr>
    <a:lvl2pPr marL="742950" indent="-28575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0"/>
        <a:ea typeface="굴림" charset="0"/>
        <a:cs typeface="굴림" charset="0"/>
      </a:defRPr>
    </a:lvl2pPr>
    <a:lvl3pPr marL="1143000" indent="-228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0"/>
        <a:ea typeface="굴림" charset="0"/>
        <a:cs typeface="굴림" charset="0"/>
      </a:defRPr>
    </a:lvl3pPr>
    <a:lvl4pPr marL="1600200" indent="-228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0"/>
        <a:ea typeface="굴림" charset="0"/>
        <a:cs typeface="굴림" charset="0"/>
      </a:defRPr>
    </a:lvl4pPr>
    <a:lvl5pPr marL="2057400" indent="-228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0"/>
        <a:ea typeface="굴림" charset="0"/>
        <a:cs typeface="굴림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AC5952-889E-5F46-9EF6-B4616DA17E98}" type="slidenum">
              <a:rPr lang="en-US" altLang="ko-KR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812301-5238-DD4D-A430-964393E88E37}" type="slidenum">
              <a:rPr lang="en-US" altLang="ko-KR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6CC9D0B-854F-4545-81EC-7F672E1451B2}" type="slidenum">
              <a:rPr lang="en-US" altLang="ko-KR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200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BEB39D7-6503-9348-B0C6-52F101E07CEC}" type="slidenum">
              <a:rPr lang="en-US" altLang="ko-KR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202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4504629-EE5C-E84B-AEBF-793219C55A12}" type="slidenum">
              <a:rPr lang="en-US" altLang="ko-KR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20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6B3C9C-F898-D741-AD77-8B73EC5624D7}" type="slidenum">
              <a:rPr lang="en-US" altLang="ko-KR"/>
              <a:pPr>
                <a:defRPr/>
              </a:pPr>
              <a:t>15</a:t>
            </a:fld>
            <a:endParaRPr lang="en-US" altLang="ko-KR"/>
          </a:p>
        </p:txBody>
      </p:sp>
      <p:sp>
        <p:nvSpPr>
          <p:cNvPr id="22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0EB1085-430C-FA42-BFE6-32AE476DC913}" type="slidenum">
              <a:rPr lang="en-US" altLang="ko-KR"/>
              <a:pPr>
                <a:defRPr/>
              </a:pPr>
              <a:t>16</a:t>
            </a:fld>
            <a:endParaRPr lang="en-US" altLang="ko-KR"/>
          </a:p>
        </p:txBody>
      </p:sp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6FDD12D-76AE-7647-B01B-41AE5C8C340B}" type="slidenum">
              <a:rPr lang="en-US" altLang="ko-KR"/>
              <a:pPr>
                <a:defRPr/>
              </a:pPr>
              <a:t>17</a:t>
            </a:fld>
            <a:endParaRPr lang="en-US" altLang="ko-KR"/>
          </a:p>
        </p:txBody>
      </p:sp>
      <p:sp>
        <p:nvSpPr>
          <p:cNvPr id="219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33221B5-16B7-F945-A294-5D53117AA7D2}" type="slidenum">
              <a:rPr lang="en-US" altLang="ko-KR"/>
              <a:pPr>
                <a:defRPr/>
              </a:pPr>
              <a:t>18</a:t>
            </a:fld>
            <a:endParaRPr lang="en-US" altLang="ko-KR"/>
          </a:p>
        </p:txBody>
      </p:sp>
      <p:sp>
        <p:nvSpPr>
          <p:cNvPr id="221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F84E9CC-6494-9F4C-AB29-4E05C155131F}" type="slidenum">
              <a:rPr lang="en-US" altLang="ko-KR"/>
              <a:pPr>
                <a:defRPr/>
              </a:pPr>
              <a:t>19</a:t>
            </a:fld>
            <a:endParaRPr lang="en-US" altLang="ko-KR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DB98C99-23FF-CE4C-B10E-6A6BC47D5F5B}" type="slidenum">
              <a:rPr lang="en-US" altLang="ko-KR"/>
              <a:pPr>
                <a:defRPr/>
              </a:pPr>
              <a:t>20</a:t>
            </a:fld>
            <a:endParaRPr lang="en-US" altLang="ko-KR"/>
          </a:p>
        </p:txBody>
      </p:sp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04FD5A2-0EA8-8547-81E3-0B8F7B7A0DC4}" type="slidenum">
              <a:rPr lang="en-US" altLang="ko-KR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A59CC46-EA16-2749-BBF4-3DC4ED3C9E75}" type="slidenum">
              <a:rPr lang="en-US" altLang="ko-KR"/>
              <a:pPr>
                <a:defRPr/>
              </a:pPr>
              <a:t>21</a:t>
            </a:fld>
            <a:endParaRPr lang="en-US" altLang="ko-KR"/>
          </a:p>
        </p:txBody>
      </p:sp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8A43617-3522-5A42-99C5-5DF1498C8BE0}" type="slidenum">
              <a:rPr lang="en-US" altLang="ko-KR"/>
              <a:pPr>
                <a:defRPr/>
              </a:pPr>
              <a:t>22</a:t>
            </a:fld>
            <a:endParaRPr lang="en-US" altLang="ko-KR"/>
          </a:p>
        </p:txBody>
      </p:sp>
      <p:sp>
        <p:nvSpPr>
          <p:cNvPr id="247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E69CA8B-44A4-614F-955C-725A7CC68F6A}" type="slidenum">
              <a:rPr lang="en-US" altLang="ko-KR"/>
              <a:pPr>
                <a:defRPr/>
              </a:pPr>
              <a:t>23</a:t>
            </a:fld>
            <a:endParaRPr lang="en-US" altLang="ko-KR"/>
          </a:p>
        </p:txBody>
      </p:sp>
      <p:sp>
        <p:nvSpPr>
          <p:cNvPr id="249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5FAA290-F5C2-5D43-819F-CB44F0FE19B6}" type="slidenum">
              <a:rPr lang="en-US" altLang="ko-KR"/>
              <a:pPr>
                <a:defRPr/>
              </a:pPr>
              <a:t>24</a:t>
            </a:fld>
            <a:endParaRPr lang="en-US" altLang="ko-KR"/>
          </a:p>
        </p:txBody>
      </p:sp>
      <p:sp>
        <p:nvSpPr>
          <p:cNvPr id="251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9A810A7-F51C-6147-87DD-E038FF33A49A}" type="slidenum">
              <a:rPr lang="en-US" altLang="ko-KR"/>
              <a:pPr>
                <a:defRPr/>
              </a:pPr>
              <a:t>25</a:t>
            </a:fld>
            <a:endParaRPr lang="en-US" altLang="ko-KR"/>
          </a:p>
        </p:txBody>
      </p:sp>
      <p:sp>
        <p:nvSpPr>
          <p:cNvPr id="225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F0DE09D-B3AB-0443-9673-BD0E9AAAB60A}" type="slidenum">
              <a:rPr lang="en-US" altLang="ko-KR"/>
              <a:pPr>
                <a:defRPr/>
              </a:pPr>
              <a:t>26</a:t>
            </a:fld>
            <a:endParaRPr lang="en-US" altLang="ko-KR"/>
          </a:p>
        </p:txBody>
      </p:sp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9EDFEF5-F9C4-7646-A145-5B7520A50F3D}" type="slidenum">
              <a:rPr lang="en-US" altLang="ko-KR"/>
              <a:pPr>
                <a:defRPr/>
              </a:pPr>
              <a:t>27</a:t>
            </a:fld>
            <a:endParaRPr lang="en-US" altLang="ko-KR"/>
          </a:p>
        </p:txBody>
      </p:sp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6C6840-166D-9A4C-AFE7-1BB67F400C93}" type="slidenum">
              <a:rPr lang="en-US" altLang="ko-KR"/>
              <a:pPr>
                <a:defRPr/>
              </a:pPr>
              <a:t>28</a:t>
            </a:fld>
            <a:endParaRPr lang="en-US" altLang="ko-KR"/>
          </a:p>
        </p:txBody>
      </p:sp>
      <p:sp>
        <p:nvSpPr>
          <p:cNvPr id="253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294B67F-C571-0F47-8806-970D3066D476}" type="slidenum">
              <a:rPr lang="en-US" altLang="ko-KR"/>
              <a:pPr>
                <a:defRPr/>
              </a:pPr>
              <a:t>29</a:t>
            </a:fld>
            <a:endParaRPr lang="en-US" altLang="ko-KR"/>
          </a:p>
        </p:txBody>
      </p:sp>
      <p:sp>
        <p:nvSpPr>
          <p:cNvPr id="256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8FD7A41-631F-2642-A509-DD864851107F}" type="slidenum">
              <a:rPr lang="en-US" altLang="ko-KR"/>
              <a:pPr>
                <a:defRPr/>
              </a:pPr>
              <a:t>30</a:t>
            </a:fld>
            <a:endParaRPr lang="en-US" altLang="ko-KR"/>
          </a:p>
        </p:txBody>
      </p:sp>
      <p:sp>
        <p:nvSpPr>
          <p:cNvPr id="258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82C9DA-2D29-B14B-84B4-7900E5339102}" type="slidenum">
              <a:rPr lang="en-US" altLang="ko-KR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67DEEEE-5C6E-014B-9C7E-EB2599EEE121}" type="slidenum">
              <a:rPr lang="en-US" altLang="ko-KR"/>
              <a:pPr>
                <a:defRPr/>
              </a:pPr>
              <a:t>31</a:t>
            </a:fld>
            <a:endParaRPr lang="en-US" altLang="ko-KR"/>
          </a:p>
        </p:txBody>
      </p:sp>
      <p:sp>
        <p:nvSpPr>
          <p:cNvPr id="26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A5E20D-C55F-5D4E-BF77-908301B97EEA}" type="slidenum">
              <a:rPr lang="en-US" altLang="ko-KR"/>
              <a:pPr>
                <a:defRPr/>
              </a:pPr>
              <a:t>32</a:t>
            </a:fld>
            <a:endParaRPr lang="en-US" altLang="ko-KR"/>
          </a:p>
        </p:txBody>
      </p:sp>
      <p:sp>
        <p:nvSpPr>
          <p:cNvPr id="26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3E4DD6F-8B90-764C-982F-48D3565A5363}" type="slidenum">
              <a:rPr lang="en-US" altLang="ko-KR"/>
              <a:pPr>
                <a:defRPr/>
              </a:pPr>
              <a:t>33</a:t>
            </a:fld>
            <a:endParaRPr lang="en-US" altLang="ko-KR"/>
          </a:p>
        </p:txBody>
      </p:sp>
      <p:sp>
        <p:nvSpPr>
          <p:cNvPr id="26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915F1DB-30AC-5543-B235-54594072784A}" type="slidenum">
              <a:rPr lang="en-US" altLang="ko-KR"/>
              <a:pPr>
                <a:defRPr/>
              </a:pPr>
              <a:t>34</a:t>
            </a:fld>
            <a:endParaRPr lang="en-US" altLang="ko-KR"/>
          </a:p>
        </p:txBody>
      </p:sp>
      <p:sp>
        <p:nvSpPr>
          <p:cNvPr id="266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4B24702-FA48-9E47-AAF3-E364DD0810F6}" type="slidenum">
              <a:rPr lang="en-US" altLang="ko-KR"/>
              <a:pPr>
                <a:defRPr/>
              </a:pPr>
              <a:t>35</a:t>
            </a:fld>
            <a:endParaRPr lang="en-US" altLang="ko-KR"/>
          </a:p>
        </p:txBody>
      </p:sp>
      <p:sp>
        <p:nvSpPr>
          <p:cNvPr id="26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4C736DA-6DB9-7B43-B56B-CC6CD4B7A6D2}" type="slidenum">
              <a:rPr lang="en-US" altLang="ko-KR"/>
              <a:pPr>
                <a:defRPr/>
              </a:pPr>
              <a:t>36</a:t>
            </a:fld>
            <a:endParaRPr lang="en-US" altLang="ko-KR"/>
          </a:p>
        </p:txBody>
      </p:sp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C5E9A62-D25D-E34B-BE36-794EA5FE5A4D}" type="slidenum">
              <a:rPr lang="en-US" altLang="ko-KR"/>
              <a:pPr>
                <a:defRPr/>
              </a:pPr>
              <a:t>37</a:t>
            </a:fld>
            <a:endParaRPr lang="en-US" altLang="ko-KR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URIs use UNIX notation for files and directories. Server converts to proper format for host operating system. </a:t>
            </a:r>
          </a:p>
          <a:p>
            <a:pPr eaLnBrk="1" hangingPunct="1">
              <a:defRPr/>
            </a:pPr>
            <a:r>
              <a:rPr lang="en-GB" smtClean="0"/>
              <a:t>On windows IIS document root is usually c:\Inetpub\wwwroot so /products/ might locate the file c:\Inetbub\wwwroot\products\default.htm.</a:t>
            </a:r>
          </a:p>
          <a:p>
            <a:pPr eaLnBrk="1" hangingPunct="1">
              <a:defRPr/>
            </a:pPr>
            <a:endParaRPr lang="en-GB" smtClean="0"/>
          </a:p>
          <a:p>
            <a:pPr eaLnBrk="1" hangingPunct="1">
              <a:defRPr/>
            </a:pPr>
            <a:r>
              <a:rPr lang="en-GB" smtClean="0"/>
              <a:t>Files are not necessarily located in document root directory. It is possible to </a:t>
            </a:r>
            <a:r>
              <a:rPr lang="en-GB" i="1" smtClean="0"/>
              <a:t>alias</a:t>
            </a:r>
            <a:r>
              <a:rPr lang="en-GB" smtClean="0"/>
              <a:t> a name to any directory. </a:t>
            </a: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60902FC-0448-474A-AB5E-F97F00F0A1B0}" type="slidenum">
              <a:rPr lang="en-US" altLang="ko-KR"/>
              <a:pPr>
                <a:defRPr/>
              </a:pPr>
              <a:t>38</a:t>
            </a:fld>
            <a:endParaRPr lang="en-US" altLang="ko-KR"/>
          </a:p>
        </p:txBody>
      </p:sp>
      <p:sp>
        <p:nvSpPr>
          <p:cNvPr id="27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09C53CE-9DA9-444A-BD3B-8980381A7C89}" type="slidenum">
              <a:rPr lang="en-US" altLang="ko-KR"/>
              <a:pPr>
                <a:defRPr/>
              </a:pPr>
              <a:t>39</a:t>
            </a:fld>
            <a:endParaRPr lang="en-US" altLang="ko-KR"/>
          </a:p>
        </p:txBody>
      </p:sp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6A337A5-EA86-034A-9DCB-0573E6038FF8}" type="slidenum">
              <a:rPr lang="en-US" altLang="ko-KR"/>
              <a:pPr>
                <a:defRPr/>
              </a:pPr>
              <a:t>40</a:t>
            </a:fld>
            <a:endParaRPr lang="en-US" altLang="ko-KR"/>
          </a:p>
        </p:txBody>
      </p:sp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2C05C7-E317-8A4B-934A-A52E894A10C7}" type="slidenum">
              <a:rPr lang="en-US" altLang="ko-KR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6B22654-33A4-6545-AB2D-13BE792556B7}" type="slidenum">
              <a:rPr lang="en-US" altLang="ko-KR"/>
              <a:pPr>
                <a:defRPr/>
              </a:pPr>
              <a:t>41</a:t>
            </a:fld>
            <a:endParaRPr lang="en-US" altLang="ko-KR"/>
          </a:p>
        </p:txBody>
      </p:sp>
      <p:sp>
        <p:nvSpPr>
          <p:cNvPr id="215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E8D3ECB-67EB-0643-8ADE-EAD2439F74F8}" type="slidenum">
              <a:rPr lang="en-US" altLang="ko-KR"/>
              <a:pPr>
                <a:defRPr/>
              </a:pPr>
              <a:t>42</a:t>
            </a:fld>
            <a:endParaRPr lang="en-US" altLang="ko-KR"/>
          </a:p>
        </p:txBody>
      </p:sp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F36B870-693D-0B4D-A117-1E77E93FD50B}" type="slidenum">
              <a:rPr lang="en-US" altLang="ko-KR"/>
              <a:pPr>
                <a:defRPr/>
              </a:pPr>
              <a:t>43</a:t>
            </a:fld>
            <a:endParaRPr lang="en-US" altLang="ko-KR"/>
          </a:p>
        </p:txBody>
      </p:sp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A3371CE-6B35-DD4E-97D2-1A8809C24499}" type="slidenum">
              <a:rPr lang="en-US" altLang="ko-KR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172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327B2F-44E5-814A-BBCB-036635C87417}" type="slidenum">
              <a:rPr lang="en-US" altLang="ko-KR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21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E80E423-DB38-664F-AF2B-9F41ED3C95C1}" type="slidenum">
              <a:rPr lang="en-US" altLang="ko-KR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196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smtClean="0"/>
              <a:t>Apache: 420</a:t>
            </a:r>
            <a:r>
              <a:rPr lang="en-GB" baseline="0" dirty="0" smtClean="0"/>
              <a:t> million!</a:t>
            </a:r>
            <a:endParaRPr lang="en-GB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CE5BDD3-FC9F-CE42-85FF-CC3C3F583F7F}" type="slidenum">
              <a:rPr lang="en-US" altLang="ko-KR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19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FCBEA44-C805-6041-B6BF-354906FA846A}" type="slidenum">
              <a:rPr lang="en-US" altLang="ko-KR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1-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5"/>
          <p:cNvSpPr>
            <a:spLocks noChangeArrowheads="1"/>
          </p:cNvSpPr>
          <p:nvPr userDrawn="1"/>
        </p:nvSpPr>
        <p:spPr bwMode="auto">
          <a:xfrm>
            <a:off x="3419475" y="5011738"/>
            <a:ext cx="56657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 b="1">
                <a:solidFill>
                  <a:schemeClr val="bg1"/>
                </a:solidFill>
                <a:latin typeface="Arial" charset="0"/>
              </a:rPr>
              <a:t>EG-259 Web Applications Technology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58775" y="1997075"/>
            <a:ext cx="8480425" cy="762000"/>
          </a:xfrm>
        </p:spPr>
        <p:txBody>
          <a:bodyPr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239620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81000" y="2911475"/>
            <a:ext cx="6400800" cy="4572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123011617"/>
      </p:ext>
    </p:extLst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398619"/>
      </p:ext>
    </p:extLst>
  </p:cSld>
  <p:clrMapOvr>
    <a:masterClrMapping/>
  </p:clrMapOvr>
  <p:transition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381000"/>
            <a:ext cx="1943100" cy="47244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76900" cy="472440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157978"/>
      </p:ext>
    </p:extLst>
  </p:cSld>
  <p:clrMapOvr>
    <a:masterClrMapping/>
  </p:clrMapOvr>
  <p:transition>
    <p:cover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772400" cy="5334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524000"/>
            <a:ext cx="3810000" cy="35814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35814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113535"/>
      </p:ext>
    </p:extLst>
  </p:cSld>
  <p:clrMapOvr>
    <a:masterClrMapping/>
  </p:clrMapOvr>
  <p:transition>
    <p:cover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772400" cy="5334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35814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24400" y="1524000"/>
            <a:ext cx="3810000" cy="17145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24400" y="3390900"/>
            <a:ext cx="3810000" cy="17145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740211"/>
      </p:ext>
    </p:extLst>
  </p:cSld>
  <p:clrMapOvr>
    <a:masterClrMapping/>
  </p:clrMapOvr>
  <p:transition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195676"/>
      </p:ext>
    </p:extLst>
  </p:cSld>
  <p:clrMapOvr>
    <a:masterClrMapping/>
  </p:clrMapOvr>
  <p:transition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96293484"/>
      </p:ext>
    </p:extLst>
  </p:cSld>
  <p:clrMapOvr>
    <a:masterClrMapping/>
  </p:clrMapOvr>
  <p:transition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741055"/>
      </p:ext>
    </p:extLst>
  </p:cSld>
  <p:clrMapOvr>
    <a:masterClrMapping/>
  </p:clrMapOvr>
  <p:transition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0228"/>
      </p:ext>
    </p:extLst>
  </p:cSld>
  <p:clrMapOvr>
    <a:masterClrMapping/>
  </p:clrMapOvr>
  <p:transition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398103"/>
      </p:ext>
    </p:extLst>
  </p:cSld>
  <p:clrMapOvr>
    <a:masterClrMapping/>
  </p:clrMapOvr>
  <p:transition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0551623"/>
      </p:ext>
    </p:extLst>
  </p:cSld>
  <p:clrMapOvr>
    <a:masterClrMapping/>
  </p:clrMapOvr>
  <p:transition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36839721"/>
      </p:ext>
    </p:extLst>
  </p:cSld>
  <p:clrMapOvr>
    <a:masterClrMapping/>
  </p:clrMapOvr>
  <p:transition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6064366"/>
      </p:ext>
    </p:extLst>
  </p:cSld>
  <p:clrMapOvr>
    <a:masterClrMapping/>
  </p:clrMapOvr>
  <p:transition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72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238596" name="Line 4"/>
          <p:cNvSpPr>
            <a:spLocks noChangeShapeType="1"/>
          </p:cNvSpPr>
          <p:nvPr/>
        </p:nvSpPr>
        <p:spPr bwMode="auto">
          <a:xfrm>
            <a:off x="0" y="990600"/>
            <a:ext cx="9140825" cy="0"/>
          </a:xfrm>
          <a:prstGeom prst="line">
            <a:avLst/>
          </a:prstGeom>
          <a:noFill/>
          <a:ln w="38100">
            <a:solidFill>
              <a:srgbClr val="002D5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9" name="Picture 5" descr="1-4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95913"/>
            <a:ext cx="9145588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</p:sldLayoutIdLst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8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8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38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8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8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8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8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8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595" grpId="0" build="p">
        <p:tmplLst>
          <p:tmpl lvl="1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85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3859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3859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85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3859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3859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85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3859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3859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85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3859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3859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85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3859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3859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2D56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2D56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2D56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2D56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2D56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002D56"/>
          </a:solidFill>
          <a:latin typeface="Arial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002D56"/>
          </a:solidFill>
          <a:latin typeface="Arial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002D56"/>
          </a:solidFill>
          <a:latin typeface="Arial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002D56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lnSpc>
          <a:spcPct val="120000"/>
        </a:lnSpc>
        <a:spcBef>
          <a:spcPct val="0"/>
        </a:spcBef>
        <a:spcAft>
          <a:spcPct val="20000"/>
        </a:spcAft>
        <a:tabLst>
          <a:tab pos="573088" algn="l"/>
        </a:tabLst>
        <a:defRPr sz="2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284163" indent="-282575" algn="l" rtl="0" eaLnBrk="0" fontAlgn="base" hangingPunct="0">
        <a:lnSpc>
          <a:spcPct val="120000"/>
        </a:lnSpc>
        <a:spcBef>
          <a:spcPct val="0"/>
        </a:spcBef>
        <a:spcAft>
          <a:spcPct val="20000"/>
        </a:spcAft>
        <a:buFont typeface="Times" charset="0"/>
        <a:buChar char="•"/>
        <a:tabLst>
          <a:tab pos="573088" algn="l"/>
        </a:tabLst>
        <a:defRPr sz="2200">
          <a:solidFill>
            <a:schemeClr val="tx1"/>
          </a:solidFill>
          <a:latin typeface="+mn-lt"/>
          <a:ea typeface="+mn-ea"/>
        </a:defRPr>
      </a:lvl2pPr>
      <a:lvl3pPr marL="858838" indent="-285750" algn="l" rtl="0" eaLnBrk="0" fontAlgn="base" hangingPunct="0">
        <a:lnSpc>
          <a:spcPct val="120000"/>
        </a:lnSpc>
        <a:spcBef>
          <a:spcPct val="0"/>
        </a:spcBef>
        <a:spcAft>
          <a:spcPct val="20000"/>
        </a:spcAft>
        <a:buChar char="–"/>
        <a:tabLst>
          <a:tab pos="573088" algn="l"/>
        </a:tabLst>
        <a:defRPr sz="2200">
          <a:solidFill>
            <a:schemeClr val="tx1"/>
          </a:solidFill>
          <a:latin typeface="+mn-lt"/>
          <a:ea typeface="+mn-ea"/>
        </a:defRPr>
      </a:lvl3pPr>
      <a:lvl4pPr marL="1431925" indent="-285750" algn="l" rtl="0" eaLnBrk="0" fontAlgn="base" hangingPunct="0">
        <a:lnSpc>
          <a:spcPct val="120000"/>
        </a:lnSpc>
        <a:spcBef>
          <a:spcPct val="0"/>
        </a:spcBef>
        <a:spcAft>
          <a:spcPct val="20000"/>
        </a:spcAft>
        <a:buFont typeface="Times" charset="0"/>
        <a:buChar char="•"/>
        <a:tabLst>
          <a:tab pos="573088" algn="l"/>
        </a:tabLst>
        <a:defRPr sz="2200">
          <a:solidFill>
            <a:schemeClr val="tx1"/>
          </a:solidFill>
          <a:latin typeface="+mn-lt"/>
          <a:ea typeface="+mn-ea"/>
        </a:defRPr>
      </a:lvl4pPr>
      <a:lvl5pPr marL="1995488" indent="-276225" algn="l" rtl="0" eaLnBrk="0" fontAlgn="base" hangingPunct="0">
        <a:lnSpc>
          <a:spcPct val="120000"/>
        </a:lnSpc>
        <a:spcBef>
          <a:spcPct val="0"/>
        </a:spcBef>
        <a:spcAft>
          <a:spcPct val="20000"/>
        </a:spcAft>
        <a:buChar char="»"/>
        <a:tabLst>
          <a:tab pos="573088" algn="l"/>
        </a:tabLst>
        <a:defRPr sz="2200">
          <a:solidFill>
            <a:schemeClr val="tx1"/>
          </a:solidFill>
          <a:latin typeface="+mn-lt"/>
          <a:ea typeface="+mn-ea"/>
        </a:defRPr>
      </a:lvl5pPr>
      <a:lvl6pPr marL="2452688" indent="-276225" algn="l" rtl="0" fontAlgn="base">
        <a:lnSpc>
          <a:spcPct val="120000"/>
        </a:lnSpc>
        <a:spcBef>
          <a:spcPct val="0"/>
        </a:spcBef>
        <a:spcAft>
          <a:spcPct val="20000"/>
        </a:spcAft>
        <a:buChar char="»"/>
        <a:tabLst>
          <a:tab pos="573088" algn="l"/>
        </a:tabLst>
        <a:defRPr sz="2200">
          <a:solidFill>
            <a:schemeClr val="tx1"/>
          </a:solidFill>
          <a:latin typeface="+mn-lt"/>
          <a:ea typeface="+mn-ea"/>
        </a:defRPr>
      </a:lvl6pPr>
      <a:lvl7pPr marL="2909888" indent="-276225" algn="l" rtl="0" fontAlgn="base">
        <a:lnSpc>
          <a:spcPct val="120000"/>
        </a:lnSpc>
        <a:spcBef>
          <a:spcPct val="0"/>
        </a:spcBef>
        <a:spcAft>
          <a:spcPct val="20000"/>
        </a:spcAft>
        <a:buChar char="»"/>
        <a:tabLst>
          <a:tab pos="573088" algn="l"/>
        </a:tabLst>
        <a:defRPr sz="2200">
          <a:solidFill>
            <a:schemeClr val="tx1"/>
          </a:solidFill>
          <a:latin typeface="+mn-lt"/>
          <a:ea typeface="+mn-ea"/>
        </a:defRPr>
      </a:lvl7pPr>
      <a:lvl8pPr marL="3367088" indent="-276225" algn="l" rtl="0" fontAlgn="base">
        <a:lnSpc>
          <a:spcPct val="120000"/>
        </a:lnSpc>
        <a:spcBef>
          <a:spcPct val="0"/>
        </a:spcBef>
        <a:spcAft>
          <a:spcPct val="20000"/>
        </a:spcAft>
        <a:buChar char="»"/>
        <a:tabLst>
          <a:tab pos="573088" algn="l"/>
        </a:tabLst>
        <a:defRPr sz="2200">
          <a:solidFill>
            <a:schemeClr val="tx1"/>
          </a:solidFill>
          <a:latin typeface="+mn-lt"/>
          <a:ea typeface="+mn-ea"/>
        </a:defRPr>
      </a:lvl8pPr>
      <a:lvl9pPr marL="3824288" indent="-276225" algn="l" rtl="0" fontAlgn="base">
        <a:lnSpc>
          <a:spcPct val="120000"/>
        </a:lnSpc>
        <a:spcBef>
          <a:spcPct val="0"/>
        </a:spcBef>
        <a:spcAft>
          <a:spcPct val="20000"/>
        </a:spcAft>
        <a:buChar char="»"/>
        <a:tabLst>
          <a:tab pos="573088" algn="l"/>
        </a:tabLst>
        <a:defRPr sz="2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iki.nginx.org/Main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png"/><Relationship Id="rId4" Type="http://schemas.openxmlformats.org/officeDocument/2006/relationships/image" Target="../media/image5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png"/><Relationship Id="rId4" Type="http://schemas.openxmlformats.org/officeDocument/2006/relationships/image" Target="../media/image5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png"/><Relationship Id="rId4" Type="http://schemas.openxmlformats.org/officeDocument/2006/relationships/image" Target="../media/image5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png"/><Relationship Id="rId4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png"/><Relationship Id="rId4" Type="http://schemas.openxmlformats.org/officeDocument/2006/relationships/image" Target="../media/image5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png"/><Relationship Id="rId4" Type="http://schemas.openxmlformats.org/officeDocument/2006/relationships/image" Target="../media/image5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png"/><Relationship Id="rId4" Type="http://schemas.openxmlformats.org/officeDocument/2006/relationships/image" Target="../media/image5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png"/><Relationship Id="rId4" Type="http://schemas.openxmlformats.org/officeDocument/2006/relationships/image" Target="../media/image5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png"/><Relationship Id="rId4" Type="http://schemas.openxmlformats.org/officeDocument/2006/relationships/image" Target="../media/image5.w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png"/><Relationship Id="rId4" Type="http://schemas.openxmlformats.org/officeDocument/2006/relationships/image" Target="../media/image5.wmf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news.netcraft.com/archives/2013/03/01/march-2013-web-server-survey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tmp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>
                <a:cs typeface="+mj-cs"/>
              </a:rPr>
              <a:t>Basic Web Server Operation</a:t>
            </a:r>
            <a:r>
              <a:rPr lang="en-GB" sz="4000" smtClean="0">
                <a:cs typeface="+mj-cs"/>
              </a:rPr>
              <a:t/>
            </a:r>
            <a:br>
              <a:rPr lang="en-GB" sz="4000" smtClean="0">
                <a:cs typeface="+mj-cs"/>
              </a:rPr>
            </a:br>
            <a:endParaRPr lang="en-GB" sz="3200" smtClean="0">
              <a:cs typeface="+mj-cs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0" indent="0" eaLnBrk="1" hangingPunct="1">
              <a:defRPr/>
            </a:pPr>
            <a:r>
              <a:rPr lang="en-GB" smtClean="0">
                <a:cs typeface="+mn-cs"/>
              </a:rPr>
              <a:t>Dr C. P. Jobling (C.P.Jobling@Swansea.ac.uk)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Apache Tomcat</a:t>
            </a:r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  <a:defRPr/>
            </a:pPr>
            <a:r>
              <a:rPr lang="en-GB" smtClean="0">
                <a:cs typeface="+mn-cs"/>
              </a:rPr>
              <a:t>A web server written in Java </a:t>
            </a: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en-GB" smtClean="0">
                <a:cs typeface="+mn-cs"/>
              </a:rPr>
              <a:t>Runs on any platform that supports Java</a:t>
            </a: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en-GB" smtClean="0">
                <a:cs typeface="+mn-cs"/>
              </a:rPr>
              <a:t>Standard web services (files and CGI) </a:t>
            </a: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en-GB" smtClean="0">
                <a:cs typeface="+mn-cs"/>
              </a:rPr>
              <a:t>A “servlet container” which uses Java as a web application programming language and Java Server Pages (JSP) for interactivity.</a:t>
            </a: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en-GB" smtClean="0">
                <a:cs typeface="+mn-cs"/>
              </a:rPr>
              <a:t>Key component of J2EE.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NGINX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defRPr/>
            </a:pPr>
            <a:r>
              <a:rPr lang="en-US" dirty="0" smtClean="0">
                <a:cs typeface="+mn-cs"/>
              </a:rPr>
              <a:t>A webserver that is designed to handle large numbers of simultaneous requests</a:t>
            </a:r>
          </a:p>
          <a:p>
            <a:pPr marL="0" indent="0" eaLnBrk="1" hangingPunct="1">
              <a:defRPr/>
            </a:pPr>
            <a:r>
              <a:rPr lang="en-US" dirty="0" smtClean="0">
                <a:cs typeface="+mn-cs"/>
              </a:rPr>
              <a:t>Uses an event driven architecture rather than spawning a new thread per connection.</a:t>
            </a:r>
          </a:p>
          <a:p>
            <a:pPr marL="0" indent="0" eaLnBrk="1" hangingPunct="1">
              <a:defRPr/>
            </a:pPr>
            <a:r>
              <a:rPr lang="en-US" dirty="0" smtClean="0">
                <a:cs typeface="+mn-cs"/>
              </a:rPr>
              <a:t>Allows popular websites to cope with large loads with predictable memory requirements.</a:t>
            </a:r>
          </a:p>
          <a:p>
            <a:pPr marL="0" indent="0" eaLnBrk="1" hangingPunct="1">
              <a:defRPr/>
            </a:pPr>
            <a:r>
              <a:rPr lang="en-US" dirty="0" smtClean="0">
                <a:cs typeface="+mn-cs"/>
              </a:rPr>
              <a:t>Powers </a:t>
            </a:r>
            <a:r>
              <a:rPr lang="en-US" dirty="0" err="1" smtClean="0">
                <a:cs typeface="+mn-cs"/>
              </a:rPr>
              <a:t>Wordpress,com</a:t>
            </a:r>
            <a:r>
              <a:rPr lang="en-US" dirty="0" smtClean="0">
                <a:cs typeface="+mn-cs"/>
              </a:rPr>
              <a:t>, </a:t>
            </a:r>
            <a:r>
              <a:rPr lang="en-US" dirty="0" err="1" smtClean="0">
                <a:cs typeface="+mn-cs"/>
              </a:rPr>
              <a:t>github.com</a:t>
            </a:r>
            <a:r>
              <a:rPr lang="en-US" dirty="0" smtClean="0">
                <a:cs typeface="+mn-cs"/>
              </a:rPr>
              <a:t>, </a:t>
            </a:r>
            <a:r>
              <a:rPr lang="en-US" dirty="0" err="1" smtClean="0">
                <a:cs typeface="+mn-cs"/>
              </a:rPr>
              <a:t>sourceforge</a:t>
            </a:r>
            <a:r>
              <a:rPr lang="en-US" dirty="0" smtClean="0">
                <a:cs typeface="+mn-cs"/>
              </a:rPr>
              <a:t> etc.</a:t>
            </a:r>
          </a:p>
          <a:p>
            <a:pPr marL="0" indent="0" eaLnBrk="1" hangingPunct="1">
              <a:defRPr/>
            </a:pPr>
            <a:r>
              <a:rPr lang="en-US" dirty="0" smtClean="0">
                <a:cs typeface="+mn-cs"/>
              </a:rPr>
              <a:t>More at: </a:t>
            </a:r>
            <a:r>
              <a:rPr lang="en-US" dirty="0" smtClean="0">
                <a:cs typeface="+mn-cs"/>
                <a:hlinkClick r:id="rId2"/>
              </a:rPr>
              <a:t>http://wiki.nginx.org/Main</a:t>
            </a:r>
            <a:endParaRPr lang="en-US" dirty="0" smtClean="0">
              <a:cs typeface="+mn-cs"/>
            </a:endParaRPr>
          </a:p>
          <a:p>
            <a:pPr marL="0" indent="0" eaLnBrk="1" hangingPunct="1">
              <a:defRPr/>
            </a:pPr>
            <a:endParaRPr lang="en-US" dirty="0" smtClean="0">
              <a:cs typeface="+mn-cs"/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Basic Web Server Operation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defRPr/>
            </a:pPr>
            <a:r>
              <a:rPr lang="en-GB" smtClean="0">
                <a:solidFill>
                  <a:schemeClr val="folHlink"/>
                </a:solidFill>
                <a:cs typeface="+mn-cs"/>
              </a:rPr>
              <a:t>The roles of a web server and web client</a:t>
            </a:r>
          </a:p>
          <a:p>
            <a:pPr marL="0" indent="0" eaLnBrk="1" hangingPunct="1">
              <a:defRPr/>
            </a:pPr>
            <a:r>
              <a:rPr lang="en-GB" smtClean="0">
                <a:solidFill>
                  <a:schemeClr val="folHlink"/>
                </a:solidFill>
                <a:cs typeface="+mn-cs"/>
              </a:rPr>
              <a:t>Modern Web Servers</a:t>
            </a:r>
          </a:p>
          <a:p>
            <a:pPr marL="0" indent="0" eaLnBrk="1" hangingPunct="1">
              <a:defRPr/>
            </a:pPr>
            <a:r>
              <a:rPr lang="en-GB" smtClean="0">
                <a:solidFill>
                  <a:srgbClr val="FF0000"/>
                </a:solidFill>
                <a:cs typeface="+mn-cs"/>
              </a:rPr>
              <a:t>Introducing the Apache Web Server</a:t>
            </a:r>
          </a:p>
          <a:p>
            <a:pPr marL="0" indent="0" eaLnBrk="1" hangingPunct="1">
              <a:defRPr/>
            </a:pPr>
            <a:r>
              <a:rPr lang="en-GB" smtClean="0">
                <a:cs typeface="+mn-cs"/>
              </a:rPr>
              <a:t>Revision of the HyperText Transfer Protocol (HTTP)</a:t>
            </a:r>
          </a:p>
          <a:p>
            <a:pPr marL="0" indent="0" eaLnBrk="1" hangingPunct="1">
              <a:defRPr/>
            </a:pPr>
            <a:r>
              <a:rPr lang="en-GB" smtClean="0">
                <a:cs typeface="+mn-cs"/>
              </a:rPr>
              <a:t>Web server operation</a:t>
            </a:r>
          </a:p>
          <a:p>
            <a:pPr marL="0" indent="0" eaLnBrk="1" hangingPunct="1">
              <a:defRPr/>
            </a:pPr>
            <a:r>
              <a:rPr lang="en-GB" smtClean="0">
                <a:cs typeface="+mn-cs"/>
              </a:rPr>
              <a:t>Mapping resources to files</a:t>
            </a:r>
          </a:p>
          <a:p>
            <a:pPr marL="0" indent="0" eaLnBrk="1" hangingPunct="1">
              <a:defRPr/>
            </a:pPr>
            <a:endParaRPr lang="en-GB" smtClean="0">
              <a:solidFill>
                <a:srgbClr val="FF0000"/>
              </a:solidFill>
              <a:cs typeface="+mn-cs"/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2400" smtClean="0">
                <a:cs typeface="+mj-cs"/>
              </a:rPr>
              <a:t>Introducing Apache Web Server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defRPr/>
            </a:pPr>
            <a:r>
              <a:rPr lang="en-GB" dirty="0" smtClean="0">
                <a:cs typeface="+mn-cs"/>
              </a:rPr>
              <a:t>First web server was built by Tim Berners-Lee at CERN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GB" dirty="0" smtClean="0">
                <a:cs typeface="+mn-cs"/>
              </a:rPr>
              <a:t>First really popular web server was developed by NCSA and was  available to all.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GB" dirty="0" smtClean="0">
                <a:cs typeface="+mn-cs"/>
              </a:rPr>
              <a:t>Apache was originally developed to fix bugs in NCSA Web Server version 1.3 in 1995.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GB" dirty="0" smtClean="0">
                <a:cs typeface="+mn-cs"/>
              </a:rPr>
              <a:t>It is open source and is developed and maintained by a group of volunteers. 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GB" dirty="0" smtClean="0">
                <a:cs typeface="+mn-cs"/>
              </a:rPr>
              <a:t>Apache is the most popular web server in use today (65% of the market</a:t>
            </a:r>
            <a:r>
              <a:rPr lang="en-GB" smtClean="0">
                <a:cs typeface="+mn-cs"/>
              </a:rPr>
              <a:t>, 420 </a:t>
            </a:r>
            <a:r>
              <a:rPr lang="en-GB" dirty="0" smtClean="0">
                <a:cs typeface="+mn-cs"/>
              </a:rPr>
              <a:t>Million hosts)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GB" dirty="0" smtClean="0">
                <a:cs typeface="+mn-cs"/>
              </a:rPr>
              <a:t>Runs on most common platforms.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Some features of Apache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  <a:defRPr/>
            </a:pPr>
            <a:r>
              <a:rPr lang="en-GB" sz="1800" smtClean="0">
                <a:cs typeface="+mn-cs"/>
              </a:rPr>
              <a:t>Efficient: efficient at serving files, low impact on host.</a:t>
            </a: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en-GB" sz="1800" smtClean="0">
                <a:cs typeface="+mn-cs"/>
              </a:rPr>
              <a:t>Easy to set up for basic web services: files, SSI and CGI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1800" smtClean="0"/>
              <a:t>Just put files into “</a:t>
            </a:r>
            <a:r>
              <a:rPr lang="en-GB" sz="1800" i="1" smtClean="0"/>
              <a:t>document root</a:t>
            </a:r>
            <a:r>
              <a:rPr lang="en-GB" sz="1800" smtClean="0"/>
              <a:t>” or “</a:t>
            </a:r>
            <a:r>
              <a:rPr lang="en-GB" sz="1800" i="1" smtClean="0"/>
              <a:t>cgi-bin</a:t>
            </a:r>
            <a:r>
              <a:rPr lang="en-GB" sz="1800" smtClean="0"/>
              <a:t>” and they are “</a:t>
            </a:r>
            <a:r>
              <a:rPr lang="en-GB" sz="1800" i="1" smtClean="0"/>
              <a:t>on the web</a:t>
            </a:r>
            <a:r>
              <a:rPr lang="en-GB" sz="1800" smtClean="0"/>
              <a:t>” </a:t>
            </a: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en-GB" sz="1800" smtClean="0">
                <a:cs typeface="+mn-cs"/>
              </a:rPr>
              <a:t>Extensible and modular: base services extensible by use of modules, e.g.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1800" smtClean="0"/>
              <a:t>For authentication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1800" smtClean="0"/>
              <a:t>For authorization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1800" smtClean="0"/>
              <a:t>For session management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1800" smtClean="0"/>
              <a:t>For logging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1800" smtClean="0"/>
              <a:t>“In memory” server scripting: mod_perl, mod_python, PHP, FrontPage server extensions, … even ASP!.</a:t>
            </a: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en-GB" sz="1800" smtClean="0">
                <a:cs typeface="+mn-cs"/>
              </a:rPr>
              <a:t>Flexible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1800" smtClean="0"/>
              <a:t>Not just a web server: can be a proxy server, web cache, provides virtual hosting, etc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Basic Web Server Operation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defRPr/>
            </a:pPr>
            <a:r>
              <a:rPr lang="en-GB" smtClean="0">
                <a:solidFill>
                  <a:schemeClr val="folHlink"/>
                </a:solidFill>
                <a:cs typeface="+mn-cs"/>
              </a:rPr>
              <a:t>The roles of a web server and web client</a:t>
            </a:r>
          </a:p>
          <a:p>
            <a:pPr marL="0" indent="0" eaLnBrk="1" hangingPunct="1">
              <a:defRPr/>
            </a:pPr>
            <a:r>
              <a:rPr lang="en-GB" smtClean="0">
                <a:solidFill>
                  <a:schemeClr val="folHlink"/>
                </a:solidFill>
                <a:cs typeface="+mn-cs"/>
              </a:rPr>
              <a:t>Modern Web Servers</a:t>
            </a:r>
          </a:p>
          <a:p>
            <a:pPr marL="0" indent="0" eaLnBrk="1" hangingPunct="1">
              <a:defRPr/>
            </a:pPr>
            <a:r>
              <a:rPr lang="en-GB" smtClean="0">
                <a:solidFill>
                  <a:schemeClr val="folHlink"/>
                </a:solidFill>
                <a:cs typeface="+mn-cs"/>
              </a:rPr>
              <a:t>Introducing the Apache Web Server</a:t>
            </a:r>
          </a:p>
          <a:p>
            <a:pPr marL="0" indent="0" eaLnBrk="1" hangingPunct="1">
              <a:defRPr/>
            </a:pPr>
            <a:r>
              <a:rPr lang="en-GB" smtClean="0">
                <a:solidFill>
                  <a:srgbClr val="FF3300"/>
                </a:solidFill>
                <a:cs typeface="+mn-cs"/>
              </a:rPr>
              <a:t>Revision of the HyperText Transfer Protocol (HTTP)</a:t>
            </a:r>
          </a:p>
          <a:p>
            <a:pPr marL="0" indent="0" eaLnBrk="1" hangingPunct="1">
              <a:defRPr/>
            </a:pPr>
            <a:r>
              <a:rPr lang="en-GB" smtClean="0">
                <a:cs typeface="+mn-cs"/>
              </a:rPr>
              <a:t>Web server operation</a:t>
            </a:r>
          </a:p>
          <a:p>
            <a:pPr marL="0" indent="0" eaLnBrk="1" hangingPunct="1">
              <a:defRPr/>
            </a:pPr>
            <a:r>
              <a:rPr lang="en-GB" smtClean="0">
                <a:cs typeface="+mn-cs"/>
              </a:rPr>
              <a:t>Mapping resources to files</a:t>
            </a:r>
          </a:p>
          <a:p>
            <a:pPr marL="0" indent="0" eaLnBrk="1" hangingPunct="1">
              <a:defRPr/>
            </a:pPr>
            <a:endParaRPr lang="en-GB" smtClean="0">
              <a:solidFill>
                <a:srgbClr val="FF0000"/>
              </a:solidFill>
              <a:cs typeface="+mn-cs"/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smtClean="0">
                <a:cs typeface="+mj-cs"/>
              </a:rPr>
              <a:t>HTTP request message</a:t>
            </a:r>
            <a:endParaRPr lang="en-US" smtClean="0">
              <a:cs typeface="+mj-cs"/>
            </a:endParaRPr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defRPr/>
            </a:pPr>
            <a:r>
              <a:rPr lang="en-US" sz="2000" smtClean="0">
                <a:cs typeface="+mn-cs"/>
              </a:rPr>
              <a:t>Two types of HTTP messages: </a:t>
            </a:r>
            <a:r>
              <a:rPr lang="en-US" sz="2000" i="1" smtClean="0">
                <a:solidFill>
                  <a:srgbClr val="FF0000"/>
                </a:solidFill>
                <a:cs typeface="+mn-cs"/>
              </a:rPr>
              <a:t>request</a:t>
            </a:r>
            <a:r>
              <a:rPr lang="en-US" sz="2000" smtClean="0">
                <a:solidFill>
                  <a:srgbClr val="FF0000"/>
                </a:solidFill>
                <a:cs typeface="+mn-cs"/>
              </a:rPr>
              <a:t>, </a:t>
            </a:r>
            <a:r>
              <a:rPr lang="en-US" sz="2000" i="1" smtClean="0">
                <a:solidFill>
                  <a:srgbClr val="FF0000"/>
                </a:solidFill>
                <a:cs typeface="+mn-cs"/>
              </a:rPr>
              <a:t>response</a:t>
            </a:r>
            <a:endParaRPr lang="en-US" sz="2000" i="1" smtClean="0">
              <a:solidFill>
                <a:schemeClr val="accent2"/>
              </a:solidFill>
              <a:cs typeface="+mn-cs"/>
            </a:endParaRPr>
          </a:p>
          <a:p>
            <a:pPr marL="0" indent="0" eaLnBrk="1" hangingPunct="1">
              <a:defRPr/>
            </a:pPr>
            <a:r>
              <a:rPr lang="en-US" sz="2000" smtClean="0">
                <a:solidFill>
                  <a:srgbClr val="FF0000"/>
                </a:solidFill>
                <a:cs typeface="+mn-cs"/>
              </a:rPr>
              <a:t>HTTP request message:</a:t>
            </a:r>
            <a:endParaRPr lang="en-US" sz="2000" smtClean="0">
              <a:cs typeface="+mn-cs"/>
            </a:endParaRPr>
          </a:p>
          <a:p>
            <a:pPr lvl="1" eaLnBrk="1" hangingPunct="1">
              <a:defRPr/>
            </a:pPr>
            <a:r>
              <a:rPr lang="en-US" sz="2000" smtClean="0"/>
              <a:t>ASCII (human-readable format)</a:t>
            </a:r>
            <a:endParaRPr lang="en-US" smtClean="0">
              <a:solidFill>
                <a:schemeClr val="accent2"/>
              </a:solidFill>
            </a:endParaRPr>
          </a:p>
        </p:txBody>
      </p:sp>
      <p:sp>
        <p:nvSpPr>
          <p:cNvPr id="216068" name="Text Box 4"/>
          <p:cNvSpPr txBox="1">
            <a:spLocks noChangeArrowheads="1"/>
          </p:cNvSpPr>
          <p:nvPr/>
        </p:nvSpPr>
        <p:spPr bwMode="auto">
          <a:xfrm>
            <a:off x="2924175" y="3444875"/>
            <a:ext cx="4532313" cy="234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F0000"/>
                </a:solidFill>
                <a:latin typeface="Courier New" charset="0"/>
              </a:rPr>
              <a:t>GET /somedir/page.html HTTP/1.1</a:t>
            </a:r>
          </a:p>
          <a:p>
            <a:pPr>
              <a:defRPr/>
            </a:pPr>
            <a:r>
              <a:rPr lang="en-US" sz="2000" b="1">
                <a:latin typeface="Courier New" charset="0"/>
              </a:rPr>
              <a:t>Host: www.someschool.edu </a:t>
            </a:r>
          </a:p>
          <a:p>
            <a:pPr>
              <a:defRPr/>
            </a:pPr>
            <a:r>
              <a:rPr lang="en-US" sz="2000" b="1">
                <a:latin typeface="Courier New" charset="0"/>
              </a:rPr>
              <a:t>User-agent: Mozilla/4.0</a:t>
            </a:r>
          </a:p>
          <a:p>
            <a:pPr>
              <a:defRPr/>
            </a:pPr>
            <a:r>
              <a:rPr lang="en-US" sz="2000" b="1">
                <a:latin typeface="Courier New" charset="0"/>
              </a:rPr>
              <a:t>Connection: close </a:t>
            </a:r>
          </a:p>
          <a:p>
            <a:pPr>
              <a:defRPr/>
            </a:pPr>
            <a:r>
              <a:rPr lang="en-US" sz="2000" b="1">
                <a:latin typeface="Courier New" charset="0"/>
              </a:rPr>
              <a:t>Accept-language:fr </a:t>
            </a:r>
          </a:p>
          <a:p>
            <a:pPr>
              <a:defRPr/>
            </a:pPr>
            <a:endParaRPr lang="en-US" sz="2400">
              <a:latin typeface="Times New Roman" charset="0"/>
            </a:endParaRPr>
          </a:p>
          <a:p>
            <a:pPr>
              <a:defRPr/>
            </a:pPr>
            <a:r>
              <a:rPr lang="en-US" sz="2000">
                <a:latin typeface="Arial" charset="0"/>
              </a:rPr>
              <a:t>(extra carriage return, line feed)</a:t>
            </a:r>
            <a:r>
              <a:rPr lang="en-US" sz="2400">
                <a:latin typeface="Times New Roman" charset="0"/>
              </a:rPr>
              <a:t> </a:t>
            </a:r>
          </a:p>
        </p:txBody>
      </p:sp>
      <p:grpSp>
        <p:nvGrpSpPr>
          <p:cNvPr id="34820" name="Group 5"/>
          <p:cNvGrpSpPr>
            <a:grpSpLocks/>
          </p:cNvGrpSpPr>
          <p:nvPr/>
        </p:nvGrpSpPr>
        <p:grpSpPr bwMode="auto">
          <a:xfrm>
            <a:off x="198438" y="3103563"/>
            <a:ext cx="2763837" cy="1006475"/>
            <a:chOff x="135" y="1955"/>
            <a:chExt cx="1887" cy="634"/>
          </a:xfrm>
        </p:grpSpPr>
        <p:sp>
          <p:nvSpPr>
            <p:cNvPr id="216070" name="Text Box 6"/>
            <p:cNvSpPr txBox="1">
              <a:spLocks noChangeArrowheads="1"/>
            </p:cNvSpPr>
            <p:nvPr/>
          </p:nvSpPr>
          <p:spPr bwMode="auto">
            <a:xfrm>
              <a:off x="135" y="1955"/>
              <a:ext cx="1550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request line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(GET, POST, 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HEAD commands)</a:t>
              </a:r>
              <a:endParaRPr lang="en-US" sz="2400">
                <a:latin typeface="Times New Roman" charset="0"/>
              </a:endParaRPr>
            </a:p>
          </p:txBody>
        </p:sp>
        <p:sp>
          <p:nvSpPr>
            <p:cNvPr id="216071" name="Line 7"/>
            <p:cNvSpPr>
              <a:spLocks noChangeShapeType="1"/>
            </p:cNvSpPr>
            <p:nvPr/>
          </p:nvSpPr>
          <p:spPr bwMode="auto">
            <a:xfrm>
              <a:off x="1391" y="2088"/>
              <a:ext cx="631" cy="162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34821" name="Group 8"/>
          <p:cNvGrpSpPr>
            <a:grpSpLocks/>
          </p:cNvGrpSpPr>
          <p:nvPr/>
        </p:nvGrpSpPr>
        <p:grpSpPr bwMode="auto">
          <a:xfrm>
            <a:off x="1938338" y="3752850"/>
            <a:ext cx="1231900" cy="1311275"/>
            <a:chOff x="1323" y="2364"/>
            <a:chExt cx="840" cy="826"/>
          </a:xfrm>
        </p:grpSpPr>
        <p:sp>
          <p:nvSpPr>
            <p:cNvPr id="216073" name="Freeform 9"/>
            <p:cNvSpPr>
              <a:spLocks/>
            </p:cNvSpPr>
            <p:nvPr/>
          </p:nvSpPr>
          <p:spPr bwMode="auto">
            <a:xfrm>
              <a:off x="2009" y="2364"/>
              <a:ext cx="154" cy="826"/>
            </a:xfrm>
            <a:custGeom>
              <a:avLst/>
              <a:gdLst>
                <a:gd name="T0" fmla="*/ 122 w 150"/>
                <a:gd name="T1" fmla="*/ 6 h 924"/>
                <a:gd name="T2" fmla="*/ 0 w 150"/>
                <a:gd name="T3" fmla="*/ 0 h 924"/>
                <a:gd name="T4" fmla="*/ 0 w 150"/>
                <a:gd name="T5" fmla="*/ 924 h 924"/>
                <a:gd name="T6" fmla="*/ 150 w 150"/>
                <a:gd name="T7" fmla="*/ 918 h 9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0" h="924">
                  <a:moveTo>
                    <a:pt x="122" y="6"/>
                  </a:moveTo>
                  <a:lnTo>
                    <a:pt x="0" y="0"/>
                  </a:lnTo>
                  <a:lnTo>
                    <a:pt x="0" y="924"/>
                  </a:lnTo>
                  <a:lnTo>
                    <a:pt x="150" y="918"/>
                  </a:lnTo>
                </a:path>
              </a:pathLst>
            </a:custGeom>
            <a:noFill/>
            <a:ln w="19050" cap="flat" cmpd="sng">
              <a:solidFill>
                <a:schemeClr val="accent2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6074" name="Text Box 10"/>
            <p:cNvSpPr txBox="1">
              <a:spLocks noChangeArrowheads="1"/>
            </p:cNvSpPr>
            <p:nvPr/>
          </p:nvSpPr>
          <p:spPr bwMode="auto">
            <a:xfrm>
              <a:off x="1323" y="2681"/>
              <a:ext cx="69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header</a:t>
              </a:r>
            </a:p>
            <a:p>
              <a:pPr algn="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 lines</a:t>
              </a:r>
              <a:endParaRPr lang="en-US" sz="2400">
                <a:latin typeface="Times New Roman" charset="0"/>
              </a:endParaRPr>
            </a:p>
          </p:txBody>
        </p:sp>
      </p:grpSp>
      <p:grpSp>
        <p:nvGrpSpPr>
          <p:cNvPr id="34822" name="Group 11"/>
          <p:cNvGrpSpPr>
            <a:grpSpLocks/>
          </p:cNvGrpSpPr>
          <p:nvPr/>
        </p:nvGrpSpPr>
        <p:grpSpPr bwMode="auto">
          <a:xfrm>
            <a:off x="449263" y="5208588"/>
            <a:ext cx="2636837" cy="1311275"/>
            <a:chOff x="307" y="3281"/>
            <a:chExt cx="1799" cy="826"/>
          </a:xfrm>
        </p:grpSpPr>
        <p:sp>
          <p:nvSpPr>
            <p:cNvPr id="216076" name="Line 12"/>
            <p:cNvSpPr>
              <a:spLocks noChangeShapeType="1"/>
            </p:cNvSpPr>
            <p:nvPr/>
          </p:nvSpPr>
          <p:spPr bwMode="auto">
            <a:xfrm flipV="1">
              <a:off x="1476" y="3354"/>
              <a:ext cx="630" cy="162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6077" name="Text Box 13"/>
            <p:cNvSpPr txBox="1">
              <a:spLocks noChangeArrowheads="1"/>
            </p:cNvSpPr>
            <p:nvPr/>
          </p:nvSpPr>
          <p:spPr bwMode="auto">
            <a:xfrm>
              <a:off x="307" y="3281"/>
              <a:ext cx="1486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Carriage return, 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line feed 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indicates end 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of message</a:t>
              </a:r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smtClean="0">
                <a:cs typeface="+mj-cs"/>
              </a:rPr>
              <a:t>HTTP response message</a:t>
            </a:r>
            <a:endParaRPr lang="en-US" smtClean="0">
              <a:cs typeface="+mj-cs"/>
            </a:endParaRPr>
          </a:p>
        </p:txBody>
      </p:sp>
      <p:sp>
        <p:nvSpPr>
          <p:cNvPr id="218115" name="Text Box 3"/>
          <p:cNvSpPr txBox="1">
            <a:spLocks noChangeArrowheads="1"/>
          </p:cNvSpPr>
          <p:nvPr/>
        </p:nvSpPr>
        <p:spPr bwMode="auto">
          <a:xfrm>
            <a:off x="3181350" y="1987550"/>
            <a:ext cx="5375275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F0000"/>
                </a:solidFill>
                <a:latin typeface="Courier New" charset="0"/>
              </a:rPr>
              <a:t>HTTP/1.1 200 OK </a:t>
            </a:r>
          </a:p>
          <a:p>
            <a:pPr>
              <a:defRPr/>
            </a:pPr>
            <a:r>
              <a:rPr lang="en-US" sz="2000" b="1">
                <a:latin typeface="Courier New" charset="0"/>
              </a:rPr>
              <a:t>Connection close</a:t>
            </a:r>
          </a:p>
          <a:p>
            <a:pPr>
              <a:defRPr/>
            </a:pPr>
            <a:r>
              <a:rPr lang="en-US" sz="2000" b="1">
                <a:latin typeface="Courier New" charset="0"/>
              </a:rPr>
              <a:t>Date: Thu, 06 Aug 1998 12:00:15 GMT </a:t>
            </a:r>
          </a:p>
          <a:p>
            <a:pPr>
              <a:defRPr/>
            </a:pPr>
            <a:r>
              <a:rPr lang="en-US" sz="2000" b="1">
                <a:latin typeface="Courier New" charset="0"/>
              </a:rPr>
              <a:t>Server: Apache/1.3.0 (Unix) </a:t>
            </a:r>
          </a:p>
          <a:p>
            <a:pPr>
              <a:defRPr/>
            </a:pPr>
            <a:r>
              <a:rPr lang="en-US" sz="2000" b="1">
                <a:latin typeface="Courier New" charset="0"/>
              </a:rPr>
              <a:t>Last-Modified: Mon, 22 Jun 1998 …... </a:t>
            </a:r>
          </a:p>
          <a:p>
            <a:pPr>
              <a:defRPr/>
            </a:pPr>
            <a:r>
              <a:rPr lang="en-US" sz="2000" b="1">
                <a:latin typeface="Courier New" charset="0"/>
              </a:rPr>
              <a:t>Content-Length: 6821 </a:t>
            </a:r>
          </a:p>
          <a:p>
            <a:pPr>
              <a:defRPr/>
            </a:pPr>
            <a:r>
              <a:rPr lang="en-US" sz="2000" b="1">
                <a:solidFill>
                  <a:srgbClr val="FF0000"/>
                </a:solidFill>
                <a:latin typeface="Courier New" charset="0"/>
              </a:rPr>
              <a:t>Content-Type: text/html</a:t>
            </a:r>
          </a:p>
          <a:p>
            <a:pPr>
              <a:defRPr/>
            </a:pPr>
            <a:r>
              <a:rPr lang="en-US" sz="2000" b="1">
                <a:latin typeface="Courier New" charset="0"/>
              </a:rPr>
              <a:t> </a:t>
            </a:r>
          </a:p>
          <a:p>
            <a:pPr>
              <a:defRPr/>
            </a:pPr>
            <a:r>
              <a:rPr lang="en-US" sz="2000" b="1">
                <a:solidFill>
                  <a:srgbClr val="FF0000"/>
                </a:solidFill>
                <a:latin typeface="Courier New" charset="0"/>
              </a:rPr>
              <a:t>data data data data data ...</a:t>
            </a:r>
            <a:r>
              <a:rPr lang="en-US" sz="2000" b="1">
                <a:latin typeface="Courier New" charset="0"/>
              </a:rPr>
              <a:t> </a:t>
            </a:r>
          </a:p>
        </p:txBody>
      </p:sp>
      <p:grpSp>
        <p:nvGrpSpPr>
          <p:cNvPr id="36867" name="Group 4"/>
          <p:cNvGrpSpPr>
            <a:grpSpLocks/>
          </p:cNvGrpSpPr>
          <p:nvPr/>
        </p:nvGrpSpPr>
        <p:grpSpPr bwMode="auto">
          <a:xfrm>
            <a:off x="754063" y="1408113"/>
            <a:ext cx="2465387" cy="1311275"/>
            <a:chOff x="515" y="887"/>
            <a:chExt cx="1682" cy="826"/>
          </a:xfrm>
        </p:grpSpPr>
        <p:sp>
          <p:nvSpPr>
            <p:cNvPr id="218117" name="Text Box 5"/>
            <p:cNvSpPr txBox="1">
              <a:spLocks noChangeArrowheads="1"/>
            </p:cNvSpPr>
            <p:nvPr/>
          </p:nvSpPr>
          <p:spPr bwMode="auto">
            <a:xfrm>
              <a:off x="515" y="887"/>
              <a:ext cx="1296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status line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(protocol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status code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status phrase)</a:t>
              </a:r>
              <a:endParaRPr lang="en-US" sz="2400">
                <a:latin typeface="Times New Roman" charset="0"/>
              </a:endParaRPr>
            </a:p>
          </p:txBody>
        </p:sp>
        <p:sp>
          <p:nvSpPr>
            <p:cNvPr id="218118" name="Line 6"/>
            <p:cNvSpPr>
              <a:spLocks noChangeShapeType="1"/>
            </p:cNvSpPr>
            <p:nvPr/>
          </p:nvSpPr>
          <p:spPr bwMode="auto">
            <a:xfrm>
              <a:off x="1567" y="1206"/>
              <a:ext cx="630" cy="162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36868" name="Group 7"/>
          <p:cNvGrpSpPr>
            <a:grpSpLocks/>
          </p:cNvGrpSpPr>
          <p:nvPr/>
        </p:nvGrpSpPr>
        <p:grpSpPr bwMode="auto">
          <a:xfrm>
            <a:off x="2005013" y="2349500"/>
            <a:ext cx="1347787" cy="1858963"/>
            <a:chOff x="1368" y="1480"/>
            <a:chExt cx="920" cy="1171"/>
          </a:xfrm>
        </p:grpSpPr>
        <p:sp>
          <p:nvSpPr>
            <p:cNvPr id="218120" name="Freeform 8"/>
            <p:cNvSpPr>
              <a:spLocks/>
            </p:cNvSpPr>
            <p:nvPr/>
          </p:nvSpPr>
          <p:spPr bwMode="auto">
            <a:xfrm>
              <a:off x="2114" y="1480"/>
              <a:ext cx="174" cy="1171"/>
            </a:xfrm>
            <a:custGeom>
              <a:avLst/>
              <a:gdLst>
                <a:gd name="T0" fmla="*/ 132 w 162"/>
                <a:gd name="T1" fmla="*/ 9 h 1428"/>
                <a:gd name="T2" fmla="*/ 0 w 162"/>
                <a:gd name="T3" fmla="*/ 0 h 1428"/>
                <a:gd name="T4" fmla="*/ 0 w 162"/>
                <a:gd name="T5" fmla="*/ 1428 h 1428"/>
                <a:gd name="T6" fmla="*/ 162 w 162"/>
                <a:gd name="T7" fmla="*/ 1425 h 1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2" h="1428">
                  <a:moveTo>
                    <a:pt x="132" y="9"/>
                  </a:moveTo>
                  <a:lnTo>
                    <a:pt x="0" y="0"/>
                  </a:lnTo>
                  <a:lnTo>
                    <a:pt x="0" y="1428"/>
                  </a:lnTo>
                  <a:lnTo>
                    <a:pt x="162" y="1425"/>
                  </a:lnTo>
                </a:path>
              </a:pathLst>
            </a:custGeom>
            <a:noFill/>
            <a:ln w="19050" cap="flat" cmpd="sng">
              <a:solidFill>
                <a:schemeClr val="accent2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8121" name="Text Box 9"/>
            <p:cNvSpPr txBox="1">
              <a:spLocks noChangeArrowheads="1"/>
            </p:cNvSpPr>
            <p:nvPr/>
          </p:nvSpPr>
          <p:spPr bwMode="auto">
            <a:xfrm>
              <a:off x="1368" y="1901"/>
              <a:ext cx="69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header</a:t>
              </a:r>
            </a:p>
            <a:p>
              <a:pPr algn="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 lines</a:t>
              </a:r>
              <a:endParaRPr lang="en-US" sz="2400">
                <a:latin typeface="Times New Roman" charset="0"/>
              </a:endParaRPr>
            </a:p>
          </p:txBody>
        </p:sp>
      </p:grpSp>
      <p:grpSp>
        <p:nvGrpSpPr>
          <p:cNvPr id="36869" name="Group 10"/>
          <p:cNvGrpSpPr>
            <a:grpSpLocks/>
          </p:cNvGrpSpPr>
          <p:nvPr/>
        </p:nvGrpSpPr>
        <p:grpSpPr bwMode="auto">
          <a:xfrm>
            <a:off x="838200" y="4360863"/>
            <a:ext cx="2276475" cy="1006475"/>
            <a:chOff x="572" y="2747"/>
            <a:chExt cx="1554" cy="634"/>
          </a:xfrm>
        </p:grpSpPr>
        <p:sp>
          <p:nvSpPr>
            <p:cNvPr id="218123" name="Line 11"/>
            <p:cNvSpPr>
              <a:spLocks noChangeShapeType="1"/>
            </p:cNvSpPr>
            <p:nvPr/>
          </p:nvSpPr>
          <p:spPr bwMode="auto">
            <a:xfrm flipV="1">
              <a:off x="1495" y="2760"/>
              <a:ext cx="631" cy="162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8124" name="Text Box 12"/>
            <p:cNvSpPr txBox="1">
              <a:spLocks noChangeArrowheads="1"/>
            </p:cNvSpPr>
            <p:nvPr/>
          </p:nvSpPr>
          <p:spPr bwMode="auto">
            <a:xfrm>
              <a:off x="572" y="2747"/>
              <a:ext cx="960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data, e.g., 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requested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HTML file</a:t>
              </a:r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HTTP response status codes</a:t>
            </a:r>
            <a:endParaRPr lang="en-US" sz="3200" smtClean="0">
              <a:cs typeface="+mj-cs"/>
            </a:endParaRP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50875" y="1989138"/>
            <a:ext cx="7934325" cy="381635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defRPr/>
            </a:pPr>
            <a:r>
              <a:rPr lang="en-US" sz="2000" b="1" smtClean="0">
                <a:solidFill>
                  <a:srgbClr val="FF0000"/>
                </a:solidFill>
                <a:latin typeface="Courier New" charset="0"/>
                <a:cs typeface="+mn-cs"/>
              </a:rPr>
              <a:t>200 OK</a:t>
            </a:r>
            <a:endParaRPr lang="en-US" sz="2000" smtClean="0">
              <a:cs typeface="+mn-cs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request succeeded, requested object later in this message</a:t>
            </a:r>
            <a:endParaRPr lang="en-US" smtClean="0">
              <a:solidFill>
                <a:schemeClr val="tx2"/>
              </a:solidFill>
            </a:endParaRP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sz="2000" b="1" smtClean="0">
                <a:solidFill>
                  <a:srgbClr val="FF0000"/>
                </a:solidFill>
                <a:latin typeface="Courier New" charset="0"/>
                <a:cs typeface="+mn-cs"/>
              </a:rPr>
              <a:t>301 Moved Permanently</a:t>
            </a:r>
            <a:endParaRPr lang="en-US" sz="2000" smtClean="0">
              <a:cs typeface="+mn-cs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requested object moved, new location specified later in this message (Location:)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sz="2000" b="1" smtClean="0">
                <a:solidFill>
                  <a:srgbClr val="FF0000"/>
                </a:solidFill>
                <a:latin typeface="Courier New" charset="0"/>
                <a:cs typeface="+mn-cs"/>
              </a:rPr>
              <a:t>400 Bad Request</a:t>
            </a:r>
            <a:endParaRPr lang="en-US" sz="2000" smtClean="0">
              <a:cs typeface="+mn-cs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request message not understood by server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sz="2000" b="1" smtClean="0">
                <a:solidFill>
                  <a:srgbClr val="FF0000"/>
                </a:solidFill>
                <a:latin typeface="Courier New" charset="0"/>
                <a:cs typeface="+mn-cs"/>
              </a:rPr>
              <a:t>404 Not Found</a:t>
            </a:r>
            <a:endParaRPr lang="en-US" sz="2000" smtClean="0">
              <a:cs typeface="+mn-cs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requested document not found on this server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sz="2000" b="1" smtClean="0">
                <a:solidFill>
                  <a:srgbClr val="FF0000"/>
                </a:solidFill>
                <a:latin typeface="Courier New" charset="0"/>
                <a:cs typeface="+mn-cs"/>
              </a:rPr>
              <a:t>505 HTTP Version Not Supported</a:t>
            </a:r>
          </a:p>
        </p:txBody>
      </p:sp>
      <p:sp>
        <p:nvSpPr>
          <p:cNvPr id="220164" name="Rectangle 4"/>
          <p:cNvSpPr>
            <a:spLocks noChangeArrowheads="1"/>
          </p:cNvSpPr>
          <p:nvPr/>
        </p:nvSpPr>
        <p:spPr bwMode="auto">
          <a:xfrm>
            <a:off x="523875" y="1323975"/>
            <a:ext cx="7686675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 eaLnBrk="1" hangingPunct="1">
              <a:lnSpc>
                <a:spcPct val="120000"/>
              </a:lnSpc>
              <a:spcAft>
                <a:spcPct val="20000"/>
              </a:spcAft>
              <a:tabLst>
                <a:tab pos="573088" algn="l"/>
              </a:tabLst>
              <a:defRPr/>
            </a:pPr>
            <a:r>
              <a:rPr lang="en-US" sz="2000">
                <a:latin typeface="Arial" charset="0"/>
                <a:ea typeface="ＭＳ Ｐゴシック" charset="0"/>
              </a:rPr>
              <a:t>In first line in server-&gt;client response message. Some examples: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smtClean="0">
                <a:cs typeface="+mj-cs"/>
              </a:rPr>
              <a:t>HTTP request message</a:t>
            </a:r>
            <a:endParaRPr lang="en-US" smtClean="0">
              <a:cs typeface="+mj-cs"/>
            </a:endParaRPr>
          </a:p>
        </p:txBody>
      </p:sp>
      <p:sp>
        <p:nvSpPr>
          <p:cNvPr id="112644" name="Text Box 4"/>
          <p:cNvSpPr txBox="1">
            <a:spLocks noChangeArrowheads="1"/>
          </p:cNvSpPr>
          <p:nvPr/>
        </p:nvSpPr>
        <p:spPr bwMode="auto">
          <a:xfrm>
            <a:off x="3119438" y="2724150"/>
            <a:ext cx="4044950" cy="235585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>
                <a:latin typeface="Courier New" charset="0"/>
              </a:rPr>
              <a:t>GET /products/ HTTP/1.1</a:t>
            </a:r>
          </a:p>
          <a:p>
            <a:pPr>
              <a:defRPr/>
            </a:pPr>
            <a:r>
              <a:rPr lang="en-US" sz="2000" b="1">
                <a:latin typeface="Courier New" charset="0"/>
              </a:rPr>
              <a:t>Host: mycompany.com </a:t>
            </a:r>
          </a:p>
          <a:p>
            <a:pPr>
              <a:defRPr/>
            </a:pPr>
            <a:r>
              <a:rPr lang="en-US" sz="2000" b="1">
                <a:latin typeface="Courier New" charset="0"/>
              </a:rPr>
              <a:t>User-agent: Mozilla/4.0</a:t>
            </a:r>
          </a:p>
          <a:p>
            <a:pPr>
              <a:defRPr/>
            </a:pPr>
            <a:r>
              <a:rPr lang="en-US" sz="2000" b="1">
                <a:latin typeface="Courier New" charset="0"/>
              </a:rPr>
              <a:t>:</a:t>
            </a:r>
          </a:p>
          <a:p>
            <a:pPr>
              <a:defRPr/>
            </a:pPr>
            <a:r>
              <a:rPr lang="en-US" sz="2000" b="1">
                <a:latin typeface="Courier New" charset="0"/>
              </a:rPr>
              <a:t>Accept-language:fr </a:t>
            </a:r>
          </a:p>
          <a:p>
            <a:pPr>
              <a:defRPr/>
            </a:pPr>
            <a:endParaRPr lang="en-US" sz="2400">
              <a:latin typeface="Times New Roman" charset="0"/>
            </a:endParaRPr>
          </a:p>
          <a:p>
            <a:pPr>
              <a:defRPr/>
            </a:pPr>
            <a:r>
              <a:rPr lang="en-US" sz="2000">
                <a:latin typeface="Arial" charset="0"/>
              </a:rPr>
              <a:t>(extra carriage return, line feed)</a:t>
            </a:r>
            <a:r>
              <a:rPr lang="en-US" sz="2400">
                <a:latin typeface="Times New Roman" charset="0"/>
              </a:rPr>
              <a:t> </a:t>
            </a:r>
          </a:p>
        </p:txBody>
      </p:sp>
      <p:grpSp>
        <p:nvGrpSpPr>
          <p:cNvPr id="112645" name="Group 5"/>
          <p:cNvGrpSpPr>
            <a:grpSpLocks/>
          </p:cNvGrpSpPr>
          <p:nvPr/>
        </p:nvGrpSpPr>
        <p:grpSpPr bwMode="auto">
          <a:xfrm>
            <a:off x="198438" y="2382838"/>
            <a:ext cx="2763837" cy="1006475"/>
            <a:chOff x="135" y="1955"/>
            <a:chExt cx="1887" cy="634"/>
          </a:xfrm>
        </p:grpSpPr>
        <p:sp>
          <p:nvSpPr>
            <p:cNvPr id="112646" name="Text Box 6"/>
            <p:cNvSpPr txBox="1">
              <a:spLocks noChangeArrowheads="1"/>
            </p:cNvSpPr>
            <p:nvPr/>
          </p:nvSpPr>
          <p:spPr bwMode="auto">
            <a:xfrm>
              <a:off x="135" y="1955"/>
              <a:ext cx="1550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request line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(GET, POST, 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HEAD commands)</a:t>
              </a:r>
              <a:endParaRPr lang="en-US" sz="2400">
                <a:latin typeface="Times New Roman" charset="0"/>
              </a:endParaRPr>
            </a:p>
          </p:txBody>
        </p:sp>
        <p:sp>
          <p:nvSpPr>
            <p:cNvPr id="112647" name="Line 7"/>
            <p:cNvSpPr>
              <a:spLocks noChangeShapeType="1"/>
            </p:cNvSpPr>
            <p:nvPr/>
          </p:nvSpPr>
          <p:spPr bwMode="auto">
            <a:xfrm>
              <a:off x="1391" y="2088"/>
              <a:ext cx="631" cy="162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12648" name="Group 8"/>
          <p:cNvGrpSpPr>
            <a:grpSpLocks/>
          </p:cNvGrpSpPr>
          <p:nvPr/>
        </p:nvGrpSpPr>
        <p:grpSpPr bwMode="auto">
          <a:xfrm>
            <a:off x="1938338" y="3032125"/>
            <a:ext cx="1231900" cy="1311275"/>
            <a:chOff x="1323" y="2364"/>
            <a:chExt cx="840" cy="826"/>
          </a:xfrm>
        </p:grpSpPr>
        <p:sp>
          <p:nvSpPr>
            <p:cNvPr id="112649" name="Freeform 9"/>
            <p:cNvSpPr>
              <a:spLocks/>
            </p:cNvSpPr>
            <p:nvPr/>
          </p:nvSpPr>
          <p:spPr bwMode="auto">
            <a:xfrm>
              <a:off x="2009" y="2364"/>
              <a:ext cx="154" cy="826"/>
            </a:xfrm>
            <a:custGeom>
              <a:avLst/>
              <a:gdLst>
                <a:gd name="T0" fmla="*/ 122 w 150"/>
                <a:gd name="T1" fmla="*/ 6 h 924"/>
                <a:gd name="T2" fmla="*/ 0 w 150"/>
                <a:gd name="T3" fmla="*/ 0 h 924"/>
                <a:gd name="T4" fmla="*/ 0 w 150"/>
                <a:gd name="T5" fmla="*/ 924 h 924"/>
                <a:gd name="T6" fmla="*/ 150 w 150"/>
                <a:gd name="T7" fmla="*/ 918 h 9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0" h="924">
                  <a:moveTo>
                    <a:pt x="122" y="6"/>
                  </a:moveTo>
                  <a:lnTo>
                    <a:pt x="0" y="0"/>
                  </a:lnTo>
                  <a:lnTo>
                    <a:pt x="0" y="924"/>
                  </a:lnTo>
                  <a:lnTo>
                    <a:pt x="150" y="918"/>
                  </a:lnTo>
                </a:path>
              </a:pathLst>
            </a:custGeom>
            <a:noFill/>
            <a:ln w="19050" cap="flat" cmpd="sng">
              <a:solidFill>
                <a:schemeClr val="accent2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2650" name="Text Box 10"/>
            <p:cNvSpPr txBox="1">
              <a:spLocks noChangeArrowheads="1"/>
            </p:cNvSpPr>
            <p:nvPr/>
          </p:nvSpPr>
          <p:spPr bwMode="auto">
            <a:xfrm>
              <a:off x="1323" y="2681"/>
              <a:ext cx="69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header</a:t>
              </a:r>
            </a:p>
            <a:p>
              <a:pPr algn="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 lines</a:t>
              </a:r>
              <a:endParaRPr lang="en-US" sz="2400">
                <a:latin typeface="Times New Roman" charset="0"/>
              </a:endParaRPr>
            </a:p>
          </p:txBody>
        </p:sp>
      </p:grpSp>
      <p:grpSp>
        <p:nvGrpSpPr>
          <p:cNvPr id="112651" name="Group 11"/>
          <p:cNvGrpSpPr>
            <a:grpSpLocks/>
          </p:cNvGrpSpPr>
          <p:nvPr/>
        </p:nvGrpSpPr>
        <p:grpSpPr bwMode="auto">
          <a:xfrm>
            <a:off x="449263" y="4364038"/>
            <a:ext cx="2636837" cy="1311275"/>
            <a:chOff x="307" y="3281"/>
            <a:chExt cx="1799" cy="826"/>
          </a:xfrm>
        </p:grpSpPr>
        <p:sp>
          <p:nvSpPr>
            <p:cNvPr id="112652" name="Line 12"/>
            <p:cNvSpPr>
              <a:spLocks noChangeShapeType="1"/>
            </p:cNvSpPr>
            <p:nvPr/>
          </p:nvSpPr>
          <p:spPr bwMode="auto">
            <a:xfrm flipV="1">
              <a:off x="1476" y="3354"/>
              <a:ext cx="630" cy="162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2653" name="Text Box 13"/>
            <p:cNvSpPr txBox="1">
              <a:spLocks noChangeArrowheads="1"/>
            </p:cNvSpPr>
            <p:nvPr/>
          </p:nvSpPr>
          <p:spPr bwMode="auto">
            <a:xfrm>
              <a:off x="307" y="3281"/>
              <a:ext cx="1486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Carriage return, 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line feed 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indicates end 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of message</a:t>
              </a:r>
              <a:endParaRPr lang="en-US" sz="2400">
                <a:latin typeface="Times New Roman" charset="0"/>
              </a:endParaRPr>
            </a:p>
          </p:txBody>
        </p:sp>
      </p:grpSp>
      <p:grpSp>
        <p:nvGrpSpPr>
          <p:cNvPr id="112668" name="Group 28"/>
          <p:cNvGrpSpPr>
            <a:grpSpLocks/>
          </p:cNvGrpSpPr>
          <p:nvPr/>
        </p:nvGrpSpPr>
        <p:grpSpPr bwMode="auto">
          <a:xfrm>
            <a:off x="5546725" y="1700213"/>
            <a:ext cx="2849563" cy="1512887"/>
            <a:chOff x="3494" y="1525"/>
            <a:chExt cx="1795" cy="953"/>
          </a:xfrm>
        </p:grpSpPr>
        <p:sp>
          <p:nvSpPr>
            <p:cNvPr id="112655" name="Line 15"/>
            <p:cNvSpPr>
              <a:spLocks noChangeShapeType="1"/>
            </p:cNvSpPr>
            <p:nvPr/>
          </p:nvSpPr>
          <p:spPr bwMode="auto">
            <a:xfrm flipH="1">
              <a:off x="3742" y="1760"/>
              <a:ext cx="1040" cy="718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2656" name="Text Box 16"/>
            <p:cNvSpPr txBox="1">
              <a:spLocks noChangeArrowheads="1"/>
            </p:cNvSpPr>
            <p:nvPr/>
          </p:nvSpPr>
          <p:spPr bwMode="auto">
            <a:xfrm>
              <a:off x="3494" y="1525"/>
              <a:ext cx="179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More about Host later</a:t>
              </a:r>
              <a:endParaRPr lang="en-US" sz="2400">
                <a:latin typeface="Times New Roman" charset="0"/>
              </a:endParaRPr>
            </a:p>
          </p:txBody>
        </p:sp>
      </p:grpSp>
      <p:grpSp>
        <p:nvGrpSpPr>
          <p:cNvPr id="112670" name="Group 30"/>
          <p:cNvGrpSpPr>
            <a:grpSpLocks/>
          </p:cNvGrpSpPr>
          <p:nvPr/>
        </p:nvGrpSpPr>
        <p:grpSpPr bwMode="auto">
          <a:xfrm>
            <a:off x="5292725" y="4148138"/>
            <a:ext cx="3589338" cy="396875"/>
            <a:chOff x="3334" y="3067"/>
            <a:chExt cx="2261" cy="250"/>
          </a:xfrm>
        </p:grpSpPr>
        <p:sp>
          <p:nvSpPr>
            <p:cNvPr id="112657" name="Text Box 17"/>
            <p:cNvSpPr txBox="1">
              <a:spLocks noChangeArrowheads="1"/>
            </p:cNvSpPr>
            <p:nvPr/>
          </p:nvSpPr>
          <p:spPr bwMode="auto">
            <a:xfrm>
              <a:off x="4014" y="3067"/>
              <a:ext cx="158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Content negotiation</a:t>
              </a:r>
              <a:endParaRPr lang="en-US" sz="2400">
                <a:latin typeface="Times New Roman" charset="0"/>
              </a:endParaRPr>
            </a:p>
          </p:txBody>
        </p:sp>
        <p:sp>
          <p:nvSpPr>
            <p:cNvPr id="112658" name="Line 18"/>
            <p:cNvSpPr>
              <a:spLocks noChangeShapeType="1"/>
            </p:cNvSpPr>
            <p:nvPr/>
          </p:nvSpPr>
          <p:spPr bwMode="auto">
            <a:xfrm flipH="1" flipV="1">
              <a:off x="3334" y="3203"/>
              <a:ext cx="68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12669" name="Group 29"/>
          <p:cNvGrpSpPr>
            <a:grpSpLocks/>
          </p:cNvGrpSpPr>
          <p:nvPr/>
        </p:nvGrpSpPr>
        <p:grpSpPr bwMode="auto">
          <a:xfrm>
            <a:off x="6804025" y="2995613"/>
            <a:ext cx="2339975" cy="576262"/>
            <a:chOff x="4286" y="2341"/>
            <a:chExt cx="1474" cy="363"/>
          </a:xfrm>
        </p:grpSpPr>
        <p:sp>
          <p:nvSpPr>
            <p:cNvPr id="112659" name="Text Box 19"/>
            <p:cNvSpPr txBox="1">
              <a:spLocks noChangeArrowheads="1"/>
            </p:cNvSpPr>
            <p:nvPr/>
          </p:nvSpPr>
          <p:spPr bwMode="auto">
            <a:xfrm>
              <a:off x="4299" y="2341"/>
              <a:ext cx="146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Client information</a:t>
              </a:r>
              <a:endParaRPr lang="en-US" sz="2400">
                <a:latin typeface="Times New Roman" charset="0"/>
              </a:endParaRPr>
            </a:p>
          </p:txBody>
        </p:sp>
        <p:sp>
          <p:nvSpPr>
            <p:cNvPr id="112660" name="Line 20"/>
            <p:cNvSpPr>
              <a:spLocks noChangeShapeType="1"/>
            </p:cNvSpPr>
            <p:nvPr/>
          </p:nvSpPr>
          <p:spPr bwMode="auto">
            <a:xfrm flipH="1">
              <a:off x="4286" y="2568"/>
              <a:ext cx="681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12666" name="Group 26"/>
          <p:cNvGrpSpPr>
            <a:grpSpLocks/>
          </p:cNvGrpSpPr>
          <p:nvPr/>
        </p:nvGrpSpPr>
        <p:grpSpPr bwMode="auto">
          <a:xfrm>
            <a:off x="2925763" y="1339850"/>
            <a:ext cx="1285875" cy="1439863"/>
            <a:chOff x="1843" y="1298"/>
            <a:chExt cx="810" cy="907"/>
          </a:xfrm>
        </p:grpSpPr>
        <p:sp>
          <p:nvSpPr>
            <p:cNvPr id="112661" name="Text Box 21"/>
            <p:cNvSpPr txBox="1">
              <a:spLocks noChangeArrowheads="1"/>
            </p:cNvSpPr>
            <p:nvPr/>
          </p:nvSpPr>
          <p:spPr bwMode="auto">
            <a:xfrm>
              <a:off x="1843" y="1298"/>
              <a:ext cx="42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URI</a:t>
              </a:r>
              <a:endParaRPr lang="en-US" sz="2400">
                <a:latin typeface="Times New Roman" charset="0"/>
              </a:endParaRPr>
            </a:p>
          </p:txBody>
        </p:sp>
        <p:sp>
          <p:nvSpPr>
            <p:cNvPr id="112662" name="Line 22"/>
            <p:cNvSpPr>
              <a:spLocks noChangeShapeType="1"/>
            </p:cNvSpPr>
            <p:nvPr/>
          </p:nvSpPr>
          <p:spPr bwMode="auto">
            <a:xfrm>
              <a:off x="2109" y="1570"/>
              <a:ext cx="544" cy="6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12663" name="Text Box 23"/>
          <p:cNvSpPr txBox="1">
            <a:spLocks noChangeArrowheads="1"/>
          </p:cNvSpPr>
          <p:nvPr/>
        </p:nvSpPr>
        <p:spPr bwMode="auto">
          <a:xfrm>
            <a:off x="5919788" y="15049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GB" sz="2400">
              <a:latin typeface="Times New Roman" charset="0"/>
            </a:endParaRPr>
          </a:p>
        </p:txBody>
      </p:sp>
      <p:grpSp>
        <p:nvGrpSpPr>
          <p:cNvPr id="112667" name="Group 27"/>
          <p:cNvGrpSpPr>
            <a:grpSpLocks/>
          </p:cNvGrpSpPr>
          <p:nvPr/>
        </p:nvGrpSpPr>
        <p:grpSpPr bwMode="auto">
          <a:xfrm>
            <a:off x="3995738" y="1052513"/>
            <a:ext cx="2081212" cy="1727200"/>
            <a:chOff x="2517" y="1117"/>
            <a:chExt cx="1311" cy="1088"/>
          </a:xfrm>
        </p:grpSpPr>
        <p:sp>
          <p:nvSpPr>
            <p:cNvPr id="112664" name="Text Box 24"/>
            <p:cNvSpPr txBox="1">
              <a:spLocks noChangeArrowheads="1"/>
            </p:cNvSpPr>
            <p:nvPr/>
          </p:nvSpPr>
          <p:spPr bwMode="auto">
            <a:xfrm>
              <a:off x="2517" y="1117"/>
              <a:ext cx="131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Protocol version</a:t>
              </a:r>
              <a:endParaRPr lang="en-US" sz="2400">
                <a:latin typeface="Times New Roman" charset="0"/>
              </a:endParaRPr>
            </a:p>
          </p:txBody>
        </p:sp>
        <p:sp>
          <p:nvSpPr>
            <p:cNvPr id="112665" name="Line 25"/>
            <p:cNvSpPr>
              <a:spLocks noChangeShapeType="1"/>
            </p:cNvSpPr>
            <p:nvPr/>
          </p:nvSpPr>
          <p:spPr bwMode="auto">
            <a:xfrm>
              <a:off x="3016" y="1344"/>
              <a:ext cx="726" cy="8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/>
            </a:p>
          </p:txBody>
        </p:sp>
      </p:grp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2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2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2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2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2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2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smtClean="0">
                <a:cs typeface="+mj-cs"/>
              </a:rPr>
              <a:t>Part 3: Server-Side Programming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03263" y="2133600"/>
            <a:ext cx="7858125" cy="4038600"/>
          </a:xfrm>
        </p:spPr>
        <p:txBody>
          <a:bodyPr/>
          <a:lstStyle/>
          <a:p>
            <a:pPr marL="457200" indent="-457200" eaLnBrk="1" hangingPunct="1">
              <a:defRPr/>
            </a:pPr>
            <a:r>
              <a:rPr lang="en-US" sz="2000" smtClean="0">
                <a:cs typeface="+mn-cs"/>
              </a:rPr>
              <a:t>Basic Web Server Operation</a:t>
            </a:r>
          </a:p>
          <a:p>
            <a:pPr marL="457200" indent="-457200" eaLnBrk="1" hangingPunct="1">
              <a:defRPr/>
            </a:pPr>
            <a:r>
              <a:rPr lang="en-US" sz="2000" smtClean="0">
                <a:cs typeface="+mn-cs"/>
              </a:rPr>
              <a:t>Interactive Services</a:t>
            </a:r>
          </a:p>
          <a:p>
            <a:pPr marL="457200" indent="-457200" eaLnBrk="1" hangingPunct="1">
              <a:defRPr/>
            </a:pPr>
            <a:r>
              <a:rPr lang="en-US" sz="2000" smtClean="0">
                <a:cs typeface="+mn-cs"/>
              </a:rPr>
              <a:t>Server-side Scripting in PHP</a:t>
            </a:r>
          </a:p>
          <a:p>
            <a:pPr marL="457200" indent="-457200" eaLnBrk="1" hangingPunct="1">
              <a:defRPr/>
            </a:pPr>
            <a:r>
              <a:rPr lang="en-US" sz="2000" smtClean="0">
                <a:cs typeface="+mn-cs"/>
              </a:rPr>
              <a:t>Application Frameworks</a:t>
            </a:r>
          </a:p>
          <a:p>
            <a:pPr marL="457200" indent="-457200" eaLnBrk="1" hangingPunct="1">
              <a:defRPr/>
            </a:pPr>
            <a:r>
              <a:rPr lang="en-US" sz="2000" smtClean="0">
                <a:cs typeface="+mn-cs"/>
              </a:rPr>
              <a:t>RESTful Web Services</a:t>
            </a:r>
          </a:p>
          <a:p>
            <a:pPr marL="457200" indent="-457200" eaLnBrk="1" hangingPunct="1">
              <a:defRPr/>
            </a:pPr>
            <a:endParaRPr lang="en-US" sz="2000" smtClean="0">
              <a:cs typeface="+mn-cs"/>
            </a:endParaRPr>
          </a:p>
          <a:p>
            <a:pPr marL="457200" indent="-457200" eaLnBrk="1" hangingPunct="1">
              <a:defRPr/>
            </a:pPr>
            <a:endParaRPr lang="en-US" sz="2000" smtClean="0">
              <a:cs typeface="+mn-cs"/>
            </a:endParaRPr>
          </a:p>
          <a:p>
            <a:pPr marL="457200" indent="-457200" eaLnBrk="1" hangingPunct="1">
              <a:defRPr/>
            </a:pPr>
            <a:endParaRPr lang="en-US" sz="2000" smtClean="0">
              <a:cs typeface="+mn-cs"/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smtClean="0">
                <a:cs typeface="+mj-cs"/>
              </a:rPr>
              <a:t>HTTP response message</a:t>
            </a:r>
            <a:endParaRPr lang="en-US" smtClean="0">
              <a:cs typeface="+mj-cs"/>
            </a:endParaRPr>
          </a:p>
        </p:txBody>
      </p:sp>
      <p:sp>
        <p:nvSpPr>
          <p:cNvPr id="119811" name="Text Box 3"/>
          <p:cNvSpPr txBox="1">
            <a:spLocks noChangeArrowheads="1"/>
          </p:cNvSpPr>
          <p:nvPr/>
        </p:nvSpPr>
        <p:spPr bwMode="auto">
          <a:xfrm>
            <a:off x="3181350" y="1560513"/>
            <a:ext cx="5832475" cy="284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>
                <a:latin typeface="Courier New" charset="0"/>
              </a:rPr>
              <a:t>HTTP/1.1 200 OK </a:t>
            </a:r>
          </a:p>
          <a:p>
            <a:pPr>
              <a:defRPr/>
            </a:pPr>
            <a:r>
              <a:rPr lang="en-US" sz="2000" b="1">
                <a:latin typeface="Courier New" charset="0"/>
              </a:rPr>
              <a:t>:</a:t>
            </a:r>
          </a:p>
          <a:p>
            <a:pPr>
              <a:defRPr/>
            </a:pPr>
            <a:r>
              <a:rPr lang="en-US" sz="2000" b="1">
                <a:latin typeface="Courier New" charset="0"/>
              </a:rPr>
              <a:t>Date: Thu, 06 Aug 1998 12:00:15 GMT </a:t>
            </a:r>
          </a:p>
          <a:p>
            <a:pPr>
              <a:defRPr/>
            </a:pPr>
            <a:r>
              <a:rPr lang="en-US" sz="2000" b="1">
                <a:latin typeface="Courier New" charset="0"/>
              </a:rPr>
              <a:t>Server: Apache/1.3.0 (Unix) </a:t>
            </a:r>
          </a:p>
          <a:p>
            <a:pPr>
              <a:defRPr/>
            </a:pPr>
            <a:r>
              <a:rPr lang="en-US" sz="2000" b="1">
                <a:latin typeface="Courier New" charset="0"/>
              </a:rPr>
              <a:t>Last-Modified: Mon, 22 Jun 1998 …... </a:t>
            </a:r>
          </a:p>
          <a:p>
            <a:pPr>
              <a:defRPr/>
            </a:pPr>
            <a:r>
              <a:rPr lang="en-US" sz="2000" b="1">
                <a:latin typeface="Courier New" charset="0"/>
              </a:rPr>
              <a:t>Content-Length: 6821 </a:t>
            </a:r>
          </a:p>
          <a:p>
            <a:pPr>
              <a:defRPr/>
            </a:pPr>
            <a:r>
              <a:rPr lang="en-US" sz="2000" b="1">
                <a:latin typeface="Courier New" charset="0"/>
              </a:rPr>
              <a:t>Content-Type: text/html</a:t>
            </a:r>
          </a:p>
          <a:p>
            <a:pPr>
              <a:defRPr/>
            </a:pPr>
            <a:r>
              <a:rPr lang="en-US" sz="2000" b="1">
                <a:latin typeface="Courier New" charset="0"/>
              </a:rPr>
              <a:t> </a:t>
            </a:r>
          </a:p>
          <a:p>
            <a:pPr>
              <a:defRPr/>
            </a:pPr>
            <a:r>
              <a:rPr lang="en-US" sz="2000" b="1">
                <a:latin typeface="Courier New" charset="0"/>
              </a:rPr>
              <a:t>data data data data data ... </a:t>
            </a:r>
          </a:p>
        </p:txBody>
      </p:sp>
      <p:grpSp>
        <p:nvGrpSpPr>
          <p:cNvPr id="119812" name="Group 4"/>
          <p:cNvGrpSpPr>
            <a:grpSpLocks/>
          </p:cNvGrpSpPr>
          <p:nvPr/>
        </p:nvGrpSpPr>
        <p:grpSpPr bwMode="auto">
          <a:xfrm>
            <a:off x="754063" y="981075"/>
            <a:ext cx="2465387" cy="1311275"/>
            <a:chOff x="515" y="887"/>
            <a:chExt cx="1682" cy="826"/>
          </a:xfrm>
        </p:grpSpPr>
        <p:sp>
          <p:nvSpPr>
            <p:cNvPr id="119813" name="Text Box 5"/>
            <p:cNvSpPr txBox="1">
              <a:spLocks noChangeArrowheads="1"/>
            </p:cNvSpPr>
            <p:nvPr/>
          </p:nvSpPr>
          <p:spPr bwMode="auto">
            <a:xfrm>
              <a:off x="515" y="887"/>
              <a:ext cx="1296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status line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(protocol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status code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status phrase)</a:t>
              </a:r>
              <a:endParaRPr lang="en-US" sz="2400">
                <a:latin typeface="Times New Roman" charset="0"/>
              </a:endParaRPr>
            </a:p>
          </p:txBody>
        </p:sp>
        <p:sp>
          <p:nvSpPr>
            <p:cNvPr id="119814" name="Line 6"/>
            <p:cNvSpPr>
              <a:spLocks noChangeShapeType="1"/>
            </p:cNvSpPr>
            <p:nvPr/>
          </p:nvSpPr>
          <p:spPr bwMode="auto">
            <a:xfrm>
              <a:off x="1567" y="1206"/>
              <a:ext cx="630" cy="162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19815" name="Group 7"/>
          <p:cNvGrpSpPr>
            <a:grpSpLocks/>
          </p:cNvGrpSpPr>
          <p:nvPr/>
        </p:nvGrpSpPr>
        <p:grpSpPr bwMode="auto">
          <a:xfrm>
            <a:off x="2005013" y="1922463"/>
            <a:ext cx="1347787" cy="1858962"/>
            <a:chOff x="1368" y="1480"/>
            <a:chExt cx="920" cy="1171"/>
          </a:xfrm>
        </p:grpSpPr>
        <p:sp>
          <p:nvSpPr>
            <p:cNvPr id="119816" name="Freeform 8"/>
            <p:cNvSpPr>
              <a:spLocks/>
            </p:cNvSpPr>
            <p:nvPr/>
          </p:nvSpPr>
          <p:spPr bwMode="auto">
            <a:xfrm>
              <a:off x="2114" y="1480"/>
              <a:ext cx="174" cy="1171"/>
            </a:xfrm>
            <a:custGeom>
              <a:avLst/>
              <a:gdLst>
                <a:gd name="T0" fmla="*/ 132 w 162"/>
                <a:gd name="T1" fmla="*/ 9 h 1428"/>
                <a:gd name="T2" fmla="*/ 0 w 162"/>
                <a:gd name="T3" fmla="*/ 0 h 1428"/>
                <a:gd name="T4" fmla="*/ 0 w 162"/>
                <a:gd name="T5" fmla="*/ 1428 h 1428"/>
                <a:gd name="T6" fmla="*/ 162 w 162"/>
                <a:gd name="T7" fmla="*/ 1425 h 1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2" h="1428">
                  <a:moveTo>
                    <a:pt x="132" y="9"/>
                  </a:moveTo>
                  <a:lnTo>
                    <a:pt x="0" y="0"/>
                  </a:lnTo>
                  <a:lnTo>
                    <a:pt x="0" y="1428"/>
                  </a:lnTo>
                  <a:lnTo>
                    <a:pt x="162" y="1425"/>
                  </a:lnTo>
                </a:path>
              </a:pathLst>
            </a:custGeom>
            <a:noFill/>
            <a:ln w="19050" cap="flat" cmpd="sng">
              <a:solidFill>
                <a:schemeClr val="accent2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9817" name="Text Box 9"/>
            <p:cNvSpPr txBox="1">
              <a:spLocks noChangeArrowheads="1"/>
            </p:cNvSpPr>
            <p:nvPr/>
          </p:nvSpPr>
          <p:spPr bwMode="auto">
            <a:xfrm>
              <a:off x="1368" y="1901"/>
              <a:ext cx="69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header</a:t>
              </a:r>
            </a:p>
            <a:p>
              <a:pPr algn="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 lines</a:t>
              </a:r>
              <a:endParaRPr lang="en-US" sz="2400">
                <a:latin typeface="Times New Roman" charset="0"/>
              </a:endParaRPr>
            </a:p>
          </p:txBody>
        </p:sp>
      </p:grpSp>
      <p:grpSp>
        <p:nvGrpSpPr>
          <p:cNvPr id="119818" name="Group 10"/>
          <p:cNvGrpSpPr>
            <a:grpSpLocks/>
          </p:cNvGrpSpPr>
          <p:nvPr/>
        </p:nvGrpSpPr>
        <p:grpSpPr bwMode="auto">
          <a:xfrm>
            <a:off x="838200" y="4227513"/>
            <a:ext cx="2276475" cy="1006475"/>
            <a:chOff x="572" y="2747"/>
            <a:chExt cx="1554" cy="634"/>
          </a:xfrm>
        </p:grpSpPr>
        <p:sp>
          <p:nvSpPr>
            <p:cNvPr id="119819" name="Line 11"/>
            <p:cNvSpPr>
              <a:spLocks noChangeShapeType="1"/>
            </p:cNvSpPr>
            <p:nvPr/>
          </p:nvSpPr>
          <p:spPr bwMode="auto">
            <a:xfrm flipV="1">
              <a:off x="1495" y="2760"/>
              <a:ext cx="631" cy="162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9820" name="Text Box 12"/>
            <p:cNvSpPr txBox="1">
              <a:spLocks noChangeArrowheads="1"/>
            </p:cNvSpPr>
            <p:nvPr/>
          </p:nvSpPr>
          <p:spPr bwMode="auto">
            <a:xfrm>
              <a:off x="572" y="2747"/>
              <a:ext cx="960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data, e.g., 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requested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HTML file</a:t>
              </a:r>
              <a:endParaRPr lang="en-US" sz="2400">
                <a:latin typeface="Times New Roman" charset="0"/>
              </a:endParaRPr>
            </a:p>
          </p:txBody>
        </p:sp>
      </p:grpSp>
      <p:grpSp>
        <p:nvGrpSpPr>
          <p:cNvPr id="119824" name="Group 16"/>
          <p:cNvGrpSpPr>
            <a:grpSpLocks/>
          </p:cNvGrpSpPr>
          <p:nvPr/>
        </p:nvGrpSpPr>
        <p:grpSpPr bwMode="auto">
          <a:xfrm>
            <a:off x="0" y="2641600"/>
            <a:ext cx="3276600" cy="1044575"/>
            <a:chOff x="0" y="1933"/>
            <a:chExt cx="2064" cy="658"/>
          </a:xfrm>
        </p:grpSpPr>
        <p:sp>
          <p:nvSpPr>
            <p:cNvPr id="119822" name="Text Box 14"/>
            <p:cNvSpPr txBox="1">
              <a:spLocks noChangeArrowheads="1"/>
            </p:cNvSpPr>
            <p:nvPr/>
          </p:nvSpPr>
          <p:spPr bwMode="auto">
            <a:xfrm>
              <a:off x="0" y="2341"/>
              <a:ext cx="154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Server information</a:t>
              </a:r>
              <a:endParaRPr lang="en-US" sz="2400">
                <a:latin typeface="Times New Roman" charset="0"/>
              </a:endParaRPr>
            </a:p>
          </p:txBody>
        </p:sp>
        <p:sp>
          <p:nvSpPr>
            <p:cNvPr id="119823" name="Line 15"/>
            <p:cNvSpPr>
              <a:spLocks noChangeShapeType="1"/>
            </p:cNvSpPr>
            <p:nvPr/>
          </p:nvSpPr>
          <p:spPr bwMode="auto">
            <a:xfrm flipV="1">
              <a:off x="1175" y="1933"/>
              <a:ext cx="889" cy="365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19828" name="Group 20"/>
          <p:cNvGrpSpPr>
            <a:grpSpLocks/>
          </p:cNvGrpSpPr>
          <p:nvPr/>
        </p:nvGrpSpPr>
        <p:grpSpPr bwMode="auto">
          <a:xfrm>
            <a:off x="4859338" y="3865563"/>
            <a:ext cx="3683000" cy="2014537"/>
            <a:chOff x="3061" y="2704"/>
            <a:chExt cx="2320" cy="1269"/>
          </a:xfrm>
        </p:grpSpPr>
        <p:sp>
          <p:nvSpPr>
            <p:cNvPr id="119826" name="Text Box 18"/>
            <p:cNvSpPr txBox="1">
              <a:spLocks noChangeArrowheads="1"/>
            </p:cNvSpPr>
            <p:nvPr/>
          </p:nvSpPr>
          <p:spPr bwMode="auto">
            <a:xfrm>
              <a:off x="3833" y="3339"/>
              <a:ext cx="1548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Describes data: helps browser to render data</a:t>
              </a:r>
              <a:endParaRPr lang="en-US" sz="2400">
                <a:latin typeface="Times New Roman" charset="0"/>
              </a:endParaRPr>
            </a:p>
          </p:txBody>
        </p:sp>
        <p:sp>
          <p:nvSpPr>
            <p:cNvPr id="119827" name="Line 19"/>
            <p:cNvSpPr>
              <a:spLocks noChangeShapeType="1"/>
            </p:cNvSpPr>
            <p:nvPr/>
          </p:nvSpPr>
          <p:spPr bwMode="auto">
            <a:xfrm flipH="1" flipV="1">
              <a:off x="3061" y="2704"/>
              <a:ext cx="858" cy="819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19832" name="Group 24"/>
          <p:cNvGrpSpPr>
            <a:grpSpLocks/>
          </p:cNvGrpSpPr>
          <p:nvPr/>
        </p:nvGrpSpPr>
        <p:grpSpPr bwMode="auto">
          <a:xfrm>
            <a:off x="2124075" y="3073400"/>
            <a:ext cx="2255838" cy="2430463"/>
            <a:chOff x="1504" y="2205"/>
            <a:chExt cx="1421" cy="1531"/>
          </a:xfrm>
        </p:grpSpPr>
        <p:sp>
          <p:nvSpPr>
            <p:cNvPr id="119830" name="Line 22"/>
            <p:cNvSpPr>
              <a:spLocks noChangeShapeType="1"/>
            </p:cNvSpPr>
            <p:nvPr/>
          </p:nvSpPr>
          <p:spPr bwMode="auto">
            <a:xfrm flipV="1">
              <a:off x="2336" y="2205"/>
              <a:ext cx="589" cy="1089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9831" name="Text Box 23"/>
            <p:cNvSpPr txBox="1">
              <a:spLocks noChangeArrowheads="1"/>
            </p:cNvSpPr>
            <p:nvPr/>
          </p:nvSpPr>
          <p:spPr bwMode="auto">
            <a:xfrm>
              <a:off x="1504" y="3294"/>
              <a:ext cx="1191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Helps browser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To cache data</a:t>
              </a:r>
              <a:endParaRPr lang="en-US" sz="2400">
                <a:latin typeface="Times New Roman" charset="0"/>
              </a:endParaRPr>
            </a:p>
          </p:txBody>
        </p:sp>
      </p:grpSp>
      <p:grpSp>
        <p:nvGrpSpPr>
          <p:cNvPr id="119836" name="Group 28"/>
          <p:cNvGrpSpPr>
            <a:grpSpLocks/>
          </p:cNvGrpSpPr>
          <p:nvPr/>
        </p:nvGrpSpPr>
        <p:grpSpPr bwMode="auto">
          <a:xfrm>
            <a:off x="4073525" y="3362325"/>
            <a:ext cx="2030413" cy="2501900"/>
            <a:chOff x="2566" y="2387"/>
            <a:chExt cx="1279" cy="1576"/>
          </a:xfrm>
        </p:grpSpPr>
        <p:sp>
          <p:nvSpPr>
            <p:cNvPr id="119834" name="Line 26"/>
            <p:cNvSpPr>
              <a:spLocks noChangeShapeType="1"/>
            </p:cNvSpPr>
            <p:nvPr/>
          </p:nvSpPr>
          <p:spPr bwMode="auto">
            <a:xfrm flipH="1" flipV="1">
              <a:off x="3334" y="2387"/>
              <a:ext cx="106" cy="1134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9835" name="Text Box 27"/>
            <p:cNvSpPr txBox="1">
              <a:spLocks noChangeArrowheads="1"/>
            </p:cNvSpPr>
            <p:nvPr/>
          </p:nvSpPr>
          <p:spPr bwMode="auto">
            <a:xfrm>
              <a:off x="2566" y="3521"/>
              <a:ext cx="1279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Size of content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in bytes</a:t>
              </a:r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9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9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9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9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9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9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9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9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9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9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9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Some Important Definitions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412875"/>
            <a:ext cx="7772400" cy="35814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defRPr/>
            </a:pPr>
            <a:r>
              <a:rPr lang="en-GB" sz="2400" smtClean="0">
                <a:cs typeface="+mn-cs"/>
              </a:rPr>
              <a:t>URI (uniform resource identifier)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2400" smtClean="0"/>
              <a:t>Format </a:t>
            </a:r>
            <a:r>
              <a:rPr lang="en-GB" sz="2400" smtClean="0">
                <a:latin typeface="Courier New" charset="0"/>
              </a:rPr>
              <a:t>&lt;</a:t>
            </a:r>
            <a:r>
              <a:rPr lang="en-GB" sz="2400" i="1" smtClean="0">
                <a:latin typeface="Courier New" charset="0"/>
              </a:rPr>
              <a:t>protocol</a:t>
            </a:r>
            <a:r>
              <a:rPr lang="en-GB" sz="2400" smtClean="0">
                <a:latin typeface="Courier New" charset="0"/>
              </a:rPr>
              <a:t>&gt;://&lt;</a:t>
            </a:r>
            <a:r>
              <a:rPr lang="en-GB" sz="2400" i="1" smtClean="0">
                <a:latin typeface="Courier New" charset="0"/>
              </a:rPr>
              <a:t>host</a:t>
            </a:r>
            <a:r>
              <a:rPr lang="en-GB" sz="2400" smtClean="0">
                <a:latin typeface="Courier New" charset="0"/>
              </a:rPr>
              <a:t>&gt;/&lt;</a:t>
            </a:r>
            <a:r>
              <a:rPr lang="en-GB" sz="2400" i="1" smtClean="0">
                <a:latin typeface="Courier New" charset="0"/>
              </a:rPr>
              <a:t>resource</a:t>
            </a:r>
            <a:r>
              <a:rPr lang="en-GB" sz="2400" smtClean="0">
                <a:latin typeface="Courier New" charset="0"/>
              </a:rPr>
              <a:t>&gt;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2400" smtClean="0"/>
              <a:t>Uniquely identifies a resource on the Internet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2400" smtClean="0"/>
              <a:t>Example: </a:t>
            </a:r>
            <a:r>
              <a:rPr lang="en-GB" sz="2400" smtClean="0">
                <a:solidFill>
                  <a:schemeClr val="accent2"/>
                </a:solidFill>
                <a:latin typeface="Courier New" charset="0"/>
              </a:rPr>
              <a:t>http://mycompany.com/products/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Some Important Definitions</a:t>
            </a:r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  <a:defRPr/>
            </a:pPr>
            <a:r>
              <a:rPr lang="en-GB" sz="2400" smtClean="0">
                <a:cs typeface="+mn-cs"/>
              </a:rPr>
              <a:t>Resource Identifier (RI)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2400" smtClean="0"/>
              <a:t>Uniquely identifies a resource on a host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2400" smtClean="0"/>
              <a:t>Maps either to a file or to a program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2400" smtClean="0"/>
              <a:t>Example: </a:t>
            </a:r>
            <a:r>
              <a:rPr lang="en-GB" sz="2400" smtClean="0">
                <a:solidFill>
                  <a:schemeClr val="accent2"/>
                </a:solidFill>
                <a:latin typeface="Courier New" charset="0"/>
              </a:rPr>
              <a:t>/products/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Some Important Definitions</a:t>
            </a:r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  <a:defRPr/>
            </a:pPr>
            <a:r>
              <a:rPr lang="en-GB" sz="2400" smtClean="0">
                <a:cs typeface="+mn-cs"/>
              </a:rPr>
              <a:t>Content-Type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2400" smtClean="0"/>
              <a:t>Identifies the type of data contained in a response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2400" smtClean="0"/>
              <a:t>Used by the browser to render the data content of a response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2400" smtClean="0"/>
              <a:t>Uses MIME standard specifications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2400" smtClean="0"/>
              <a:t>Examples: </a:t>
            </a:r>
            <a:r>
              <a:rPr lang="en-GB" sz="2400" smtClean="0">
                <a:solidFill>
                  <a:schemeClr val="accent2"/>
                </a:solidFill>
                <a:latin typeface="Courier New" charset="0"/>
              </a:rPr>
              <a:t>text/html,</a:t>
            </a:r>
            <a:r>
              <a:rPr lang="en-GB" sz="2400" smtClean="0"/>
              <a:t> </a:t>
            </a:r>
            <a:r>
              <a:rPr lang="en-GB" sz="2400" smtClean="0">
                <a:solidFill>
                  <a:schemeClr val="accent2"/>
                </a:solidFill>
                <a:latin typeface="Courier New" charset="0"/>
              </a:rPr>
              <a:t>image/jpeg</a:t>
            </a:r>
            <a:r>
              <a:rPr lang="en-GB" sz="2400" smtClean="0"/>
              <a:t>, </a:t>
            </a:r>
            <a:r>
              <a:rPr lang="en-GB" sz="2400" smtClean="0">
                <a:solidFill>
                  <a:schemeClr val="accent2"/>
                </a:solidFill>
                <a:latin typeface="Courier New" charset="0"/>
              </a:rPr>
              <a:t>application/pdf.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Some Important Definitions</a:t>
            </a:r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  <a:defRPr/>
            </a:pPr>
            <a:r>
              <a:rPr lang="en-GB" sz="2400" smtClean="0">
                <a:cs typeface="+mn-cs"/>
              </a:rPr>
              <a:t>Host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2400" smtClean="0"/>
              <a:t>Identifies host to which request is directed. Allows many web hosts to exist at a single IP address.</a:t>
            </a:r>
          </a:p>
          <a:p>
            <a:pPr marL="0" indent="0" eaLnBrk="1" hangingPunct="1">
              <a:lnSpc>
                <a:spcPct val="80000"/>
              </a:lnSpc>
              <a:defRPr/>
            </a:pPr>
            <a:endParaRPr lang="en-GB" sz="2400" smtClean="0">
              <a:cs typeface="+mn-cs"/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Basic Web Server Operation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defRPr/>
            </a:pPr>
            <a:r>
              <a:rPr lang="en-GB" smtClean="0">
                <a:solidFill>
                  <a:schemeClr val="folHlink"/>
                </a:solidFill>
                <a:cs typeface="+mn-cs"/>
              </a:rPr>
              <a:t>The roles of a web server and web client</a:t>
            </a:r>
          </a:p>
          <a:p>
            <a:pPr marL="0" indent="0" eaLnBrk="1" hangingPunct="1">
              <a:defRPr/>
            </a:pPr>
            <a:r>
              <a:rPr lang="en-GB" smtClean="0">
                <a:solidFill>
                  <a:schemeClr val="folHlink"/>
                </a:solidFill>
                <a:cs typeface="+mn-cs"/>
              </a:rPr>
              <a:t>Modern Web Servers</a:t>
            </a:r>
          </a:p>
          <a:p>
            <a:pPr marL="0" indent="0" eaLnBrk="1" hangingPunct="1">
              <a:defRPr/>
            </a:pPr>
            <a:r>
              <a:rPr lang="en-GB" smtClean="0">
                <a:solidFill>
                  <a:schemeClr val="folHlink"/>
                </a:solidFill>
                <a:cs typeface="+mn-cs"/>
              </a:rPr>
              <a:t>Introducing the Apache Web Server</a:t>
            </a:r>
          </a:p>
          <a:p>
            <a:pPr marL="0" indent="0" eaLnBrk="1" hangingPunct="1">
              <a:defRPr/>
            </a:pPr>
            <a:r>
              <a:rPr lang="en-GB" smtClean="0">
                <a:solidFill>
                  <a:schemeClr val="folHlink"/>
                </a:solidFill>
                <a:cs typeface="+mn-cs"/>
              </a:rPr>
              <a:t>Revision of the HyperText Transfer Protocol (HTTP)</a:t>
            </a:r>
          </a:p>
          <a:p>
            <a:pPr marL="0" indent="0" eaLnBrk="1" hangingPunct="1">
              <a:defRPr/>
            </a:pPr>
            <a:r>
              <a:rPr lang="en-GB" smtClean="0">
                <a:solidFill>
                  <a:srgbClr val="FF3300"/>
                </a:solidFill>
                <a:cs typeface="+mn-cs"/>
              </a:rPr>
              <a:t>Web server operation</a:t>
            </a:r>
          </a:p>
          <a:p>
            <a:pPr marL="0" indent="0" eaLnBrk="1" hangingPunct="1">
              <a:defRPr/>
            </a:pPr>
            <a:r>
              <a:rPr lang="en-GB" smtClean="0">
                <a:cs typeface="+mn-cs"/>
              </a:rPr>
              <a:t>Mapping resources to files</a:t>
            </a:r>
          </a:p>
          <a:p>
            <a:pPr marL="0" indent="0" eaLnBrk="1" hangingPunct="1">
              <a:defRPr/>
            </a:pPr>
            <a:endParaRPr lang="en-GB" smtClean="0">
              <a:solidFill>
                <a:srgbClr val="FF0000"/>
              </a:solidFill>
              <a:cs typeface="+mn-cs"/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Web Server Operation</a:t>
            </a:r>
          </a:p>
        </p:txBody>
      </p:sp>
      <p:sp>
        <p:nvSpPr>
          <p:cNvPr id="97317" name="Text Box 37"/>
          <p:cNvSpPr txBox="1">
            <a:spLocks noChangeArrowheads="1"/>
          </p:cNvSpPr>
          <p:nvPr/>
        </p:nvSpPr>
        <p:spPr bwMode="auto">
          <a:xfrm>
            <a:off x="3419475" y="4581525"/>
            <a:ext cx="566102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>
                <a:latin typeface="Garamond" charset="0"/>
              </a:rPr>
              <a:t>User types URL into browser or</a:t>
            </a:r>
            <a:br>
              <a:rPr lang="en-GB" sz="2400">
                <a:latin typeface="Garamond" charset="0"/>
              </a:rPr>
            </a:br>
            <a:r>
              <a:rPr lang="en-GB" sz="2400">
                <a:latin typeface="Garamond" charset="0"/>
              </a:rPr>
              <a:t>clicks on a hyperlink. E.g.</a:t>
            </a:r>
            <a:br>
              <a:rPr lang="en-GB" sz="2400">
                <a:latin typeface="Garamond" charset="0"/>
              </a:rPr>
            </a:br>
            <a:r>
              <a:rPr lang="en-GB" sz="2400">
                <a:latin typeface="Courier New" charset="0"/>
              </a:rPr>
              <a:t>http://mycompany.com/products/</a:t>
            </a:r>
          </a:p>
        </p:txBody>
      </p:sp>
      <p:grpSp>
        <p:nvGrpSpPr>
          <p:cNvPr id="55299" name="Group 40"/>
          <p:cNvGrpSpPr>
            <a:grpSpLocks/>
          </p:cNvGrpSpPr>
          <p:nvPr/>
        </p:nvGrpSpPr>
        <p:grpSpPr bwMode="auto">
          <a:xfrm>
            <a:off x="755650" y="1196975"/>
            <a:ext cx="7340600" cy="3336925"/>
            <a:chOff x="476" y="754"/>
            <a:chExt cx="4624" cy="2102"/>
          </a:xfrm>
        </p:grpSpPr>
        <p:grpSp>
          <p:nvGrpSpPr>
            <p:cNvPr id="55300" name="Group 41"/>
            <p:cNvGrpSpPr>
              <a:grpSpLocks/>
            </p:cNvGrpSpPr>
            <p:nvPr/>
          </p:nvGrpSpPr>
          <p:grpSpPr bwMode="auto">
            <a:xfrm>
              <a:off x="476" y="754"/>
              <a:ext cx="4624" cy="2102"/>
              <a:chOff x="476" y="754"/>
              <a:chExt cx="4624" cy="2102"/>
            </a:xfrm>
          </p:grpSpPr>
          <p:grpSp>
            <p:nvGrpSpPr>
              <p:cNvPr id="55302" name="Group 42"/>
              <p:cNvGrpSpPr>
                <a:grpSpLocks/>
              </p:cNvGrpSpPr>
              <p:nvPr/>
            </p:nvGrpSpPr>
            <p:grpSpPr bwMode="auto">
              <a:xfrm>
                <a:off x="476" y="1298"/>
                <a:ext cx="1720" cy="1558"/>
                <a:chOff x="476" y="1298"/>
                <a:chExt cx="1720" cy="1558"/>
              </a:xfrm>
            </p:grpSpPr>
            <p:sp>
              <p:nvSpPr>
                <p:cNvPr id="55308" name="tower"/>
                <p:cNvSpPr>
                  <a:spLocks noEditPoints="1" noChangeArrowheads="1"/>
                </p:cNvSpPr>
                <p:nvPr/>
              </p:nvSpPr>
              <p:spPr bwMode="auto">
                <a:xfrm>
                  <a:off x="1610" y="1389"/>
                  <a:ext cx="570" cy="1140"/>
                </a:xfrm>
                <a:custGeom>
                  <a:avLst/>
                  <a:gdLst>
                    <a:gd name="T0" fmla="*/ 0 w 21600"/>
                    <a:gd name="T1" fmla="*/ 6 h 21600"/>
                    <a:gd name="T2" fmla="*/ 5 w 21600"/>
                    <a:gd name="T3" fmla="*/ 0 h 21600"/>
                    <a:gd name="T4" fmla="*/ 8 w 21600"/>
                    <a:gd name="T5" fmla="*/ 0 h 21600"/>
                    <a:gd name="T6" fmla="*/ 15 w 21600"/>
                    <a:gd name="T7" fmla="*/ 0 h 21600"/>
                    <a:gd name="T8" fmla="*/ 15 w 21600"/>
                    <a:gd name="T9" fmla="*/ 32 h 21600"/>
                    <a:gd name="T10" fmla="*/ 15 w 21600"/>
                    <a:gd name="T11" fmla="*/ 54 h 21600"/>
                    <a:gd name="T12" fmla="*/ 11 w 21600"/>
                    <a:gd name="T13" fmla="*/ 60 h 21600"/>
                    <a:gd name="T14" fmla="*/ 7 w 21600"/>
                    <a:gd name="T15" fmla="*/ 60 h 21600"/>
                    <a:gd name="T16" fmla="*/ 0 w 21600"/>
                    <a:gd name="T17" fmla="*/ 60 h 21600"/>
                    <a:gd name="T18" fmla="*/ 0 w 21600"/>
                    <a:gd name="T19" fmla="*/ 32 h 21600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455 w 21600"/>
                    <a:gd name="T31" fmla="*/ 22547 h 21600"/>
                    <a:gd name="T32" fmla="*/ 21486 w 21600"/>
                    <a:gd name="T33" fmla="*/ 27000 h 21600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1600" h="21600" extrusionOk="0">
                      <a:moveTo>
                        <a:pt x="0" y="2184"/>
                      </a:moveTo>
                      <a:lnTo>
                        <a:pt x="6664" y="0"/>
                      </a:lnTo>
                      <a:lnTo>
                        <a:pt x="10800" y="0"/>
                      </a:lnTo>
                      <a:lnTo>
                        <a:pt x="21600" y="0"/>
                      </a:lnTo>
                      <a:lnTo>
                        <a:pt x="21600" y="11649"/>
                      </a:lnTo>
                      <a:lnTo>
                        <a:pt x="21600" y="19416"/>
                      </a:lnTo>
                      <a:lnTo>
                        <a:pt x="15166" y="21600"/>
                      </a:lnTo>
                      <a:lnTo>
                        <a:pt x="10570" y="21600"/>
                      </a:lnTo>
                      <a:lnTo>
                        <a:pt x="0" y="21600"/>
                      </a:lnTo>
                      <a:lnTo>
                        <a:pt x="0" y="11528"/>
                      </a:lnTo>
                      <a:lnTo>
                        <a:pt x="0" y="2184"/>
                      </a:lnTo>
                      <a:close/>
                    </a:path>
                    <a:path w="21600" h="21600" extrusionOk="0">
                      <a:moveTo>
                        <a:pt x="0" y="2184"/>
                      </a:moveTo>
                      <a:lnTo>
                        <a:pt x="0" y="2184"/>
                      </a:lnTo>
                      <a:lnTo>
                        <a:pt x="14706" y="2184"/>
                      </a:lnTo>
                      <a:lnTo>
                        <a:pt x="21600" y="0"/>
                      </a:lnTo>
                      <a:moveTo>
                        <a:pt x="0" y="2184"/>
                      </a:moveTo>
                      <a:lnTo>
                        <a:pt x="14706" y="2184"/>
                      </a:lnTo>
                      <a:lnTo>
                        <a:pt x="14706" y="5339"/>
                      </a:lnTo>
                      <a:lnTo>
                        <a:pt x="14706" y="17474"/>
                      </a:lnTo>
                      <a:lnTo>
                        <a:pt x="14706" y="21600"/>
                      </a:lnTo>
                      <a:moveTo>
                        <a:pt x="1149" y="3034"/>
                      </a:moveTo>
                      <a:lnTo>
                        <a:pt x="13328" y="3034"/>
                      </a:lnTo>
                      <a:lnTo>
                        <a:pt x="13328" y="3519"/>
                      </a:lnTo>
                      <a:lnTo>
                        <a:pt x="1149" y="3519"/>
                      </a:lnTo>
                      <a:lnTo>
                        <a:pt x="1149" y="3034"/>
                      </a:lnTo>
                      <a:moveTo>
                        <a:pt x="1149" y="4490"/>
                      </a:moveTo>
                      <a:lnTo>
                        <a:pt x="13328" y="4490"/>
                      </a:lnTo>
                      <a:lnTo>
                        <a:pt x="13328" y="4854"/>
                      </a:lnTo>
                      <a:lnTo>
                        <a:pt x="1149" y="4854"/>
                      </a:lnTo>
                      <a:lnTo>
                        <a:pt x="1149" y="4490"/>
                      </a:lnTo>
                      <a:moveTo>
                        <a:pt x="1149" y="5946"/>
                      </a:moveTo>
                      <a:lnTo>
                        <a:pt x="13328" y="5946"/>
                      </a:lnTo>
                      <a:lnTo>
                        <a:pt x="13328" y="6310"/>
                      </a:lnTo>
                      <a:lnTo>
                        <a:pt x="1149" y="6310"/>
                      </a:lnTo>
                      <a:lnTo>
                        <a:pt x="1149" y="5946"/>
                      </a:lnTo>
                    </a:path>
                  </a:pathLst>
                </a:custGeom>
                <a:solidFill>
                  <a:srgbClr val="FFFFCC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5309" name="Group 44"/>
                <p:cNvGrpSpPr>
                  <a:grpSpLocks/>
                </p:cNvGrpSpPr>
                <p:nvPr/>
              </p:nvGrpSpPr>
              <p:grpSpPr bwMode="auto">
                <a:xfrm>
                  <a:off x="664" y="1298"/>
                  <a:ext cx="492" cy="499"/>
                  <a:chOff x="664" y="1298"/>
                  <a:chExt cx="492" cy="499"/>
                </a:xfrm>
              </p:grpSpPr>
              <p:sp>
                <p:nvSpPr>
                  <p:cNvPr id="97325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97326" name="Text Box 4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55310" name="Group 47"/>
                <p:cNvGrpSpPr>
                  <a:grpSpLocks/>
                </p:cNvGrpSpPr>
                <p:nvPr/>
              </p:nvGrpSpPr>
              <p:grpSpPr bwMode="auto">
                <a:xfrm>
                  <a:off x="884" y="1661"/>
                  <a:ext cx="492" cy="499"/>
                  <a:chOff x="664" y="1298"/>
                  <a:chExt cx="492" cy="499"/>
                </a:xfrm>
              </p:grpSpPr>
              <p:sp>
                <p:nvSpPr>
                  <p:cNvPr id="97328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97329" name="Text Box 4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55311" name="Group 50"/>
                <p:cNvGrpSpPr>
                  <a:grpSpLocks/>
                </p:cNvGrpSpPr>
                <p:nvPr/>
              </p:nvGrpSpPr>
              <p:grpSpPr bwMode="auto">
                <a:xfrm>
                  <a:off x="476" y="1525"/>
                  <a:ext cx="492" cy="499"/>
                  <a:chOff x="664" y="1298"/>
                  <a:chExt cx="492" cy="499"/>
                </a:xfrm>
              </p:grpSpPr>
              <p:sp>
                <p:nvSpPr>
                  <p:cNvPr id="97331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97332" name="Text Box 5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55312" name="Group 53"/>
                <p:cNvGrpSpPr>
                  <a:grpSpLocks/>
                </p:cNvGrpSpPr>
                <p:nvPr/>
              </p:nvGrpSpPr>
              <p:grpSpPr bwMode="auto">
                <a:xfrm>
                  <a:off x="612" y="1888"/>
                  <a:ext cx="408" cy="499"/>
                  <a:chOff x="567" y="2251"/>
                  <a:chExt cx="408" cy="499"/>
                </a:xfrm>
              </p:grpSpPr>
              <p:sp>
                <p:nvSpPr>
                  <p:cNvPr id="97334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567" y="2251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pic>
                <p:nvPicPr>
                  <p:cNvPr id="55315" name="Picture 55" descr="j0301076"/>
                  <p:cNvPicPr>
                    <a:picLocks noChangeAspect="1" noChangeArrowheads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12" y="2296"/>
                    <a:ext cx="318" cy="31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</p:grpSp>
            <p:sp>
              <p:nvSpPr>
                <p:cNvPr id="97336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1474" y="2568"/>
                  <a:ext cx="72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server</a:t>
                  </a:r>
                </a:p>
              </p:txBody>
            </p:sp>
          </p:grpSp>
          <p:grpSp>
            <p:nvGrpSpPr>
              <p:cNvPr id="55303" name="Group 57"/>
              <p:cNvGrpSpPr>
                <a:grpSpLocks/>
              </p:cNvGrpSpPr>
              <p:nvPr/>
            </p:nvGrpSpPr>
            <p:grpSpPr bwMode="auto">
              <a:xfrm>
                <a:off x="3878" y="754"/>
                <a:ext cx="1222" cy="1649"/>
                <a:chOff x="3878" y="754"/>
                <a:chExt cx="1222" cy="1649"/>
              </a:xfrm>
            </p:grpSpPr>
            <p:pic>
              <p:nvPicPr>
                <p:cNvPr id="55304" name="Picture 58" descr="j0195384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969" y="981"/>
                  <a:ext cx="1131" cy="115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55305" name="Picture 59" descr="browser"/>
                <p:cNvPicPr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105" y="1071"/>
                  <a:ext cx="499" cy="3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97340" name="Text Box 60"/>
                <p:cNvSpPr txBox="1">
                  <a:spLocks noChangeArrowheads="1"/>
                </p:cNvSpPr>
                <p:nvPr/>
              </p:nvSpPr>
              <p:spPr bwMode="auto">
                <a:xfrm>
                  <a:off x="4422" y="2115"/>
                  <a:ext cx="53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user</a:t>
                  </a:r>
                </a:p>
              </p:txBody>
            </p:sp>
            <p:sp>
              <p:nvSpPr>
                <p:cNvPr id="97341" name="Text Box 61"/>
                <p:cNvSpPr txBox="1">
                  <a:spLocks noChangeArrowheads="1"/>
                </p:cNvSpPr>
                <p:nvPr/>
              </p:nvSpPr>
              <p:spPr bwMode="auto">
                <a:xfrm>
                  <a:off x="3878" y="754"/>
                  <a:ext cx="888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browser</a:t>
                  </a:r>
                </a:p>
              </p:txBody>
            </p:sp>
          </p:grpSp>
        </p:grpSp>
        <p:sp>
          <p:nvSpPr>
            <p:cNvPr id="97342" name="Rectangle 62"/>
            <p:cNvSpPr>
              <a:spLocks noChangeArrowheads="1"/>
            </p:cNvSpPr>
            <p:nvPr/>
          </p:nvSpPr>
          <p:spPr bwMode="auto">
            <a:xfrm>
              <a:off x="567" y="2523"/>
              <a:ext cx="5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400">
                  <a:latin typeface="Verdana" charset="0"/>
                </a:rPr>
                <a:t>files</a:t>
              </a:r>
            </a:p>
          </p:txBody>
        </p:sp>
      </p:grp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31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Web Server Operation</a:t>
            </a:r>
          </a:p>
        </p:txBody>
      </p:sp>
      <p:sp>
        <p:nvSpPr>
          <p:cNvPr id="104451" name="Text Box 3"/>
          <p:cNvSpPr txBox="1">
            <a:spLocks noChangeArrowheads="1"/>
          </p:cNvSpPr>
          <p:nvPr/>
        </p:nvSpPr>
        <p:spPr bwMode="auto">
          <a:xfrm>
            <a:off x="3757613" y="4149725"/>
            <a:ext cx="5351462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>
                <a:latin typeface="Garamond" charset="0"/>
              </a:rPr>
              <a:t>Browser opens a TCP connection to server</a:t>
            </a:r>
          </a:p>
          <a:p>
            <a:pPr lvl="1">
              <a:buFontTx/>
              <a:buChar char="•"/>
              <a:defRPr/>
            </a:pPr>
            <a:r>
              <a:rPr lang="en-GB" sz="2400">
                <a:latin typeface="Garamond" charset="0"/>
              </a:rPr>
              <a:t> </a:t>
            </a:r>
            <a:r>
              <a:rPr lang="en-GB" sz="2000">
                <a:latin typeface="Garamond" charset="0"/>
              </a:rPr>
              <a:t>requires DNS query to map hostname</a:t>
            </a:r>
            <a:br>
              <a:rPr lang="en-GB" sz="2000">
                <a:latin typeface="Garamond" charset="0"/>
              </a:rPr>
            </a:br>
            <a:r>
              <a:rPr lang="en-GB" sz="2000">
                <a:latin typeface="Garamond" charset="0"/>
              </a:rPr>
              <a:t>to IP address.</a:t>
            </a:r>
          </a:p>
          <a:p>
            <a:pPr lvl="1">
              <a:buFontTx/>
              <a:buChar char="•"/>
              <a:defRPr/>
            </a:pPr>
            <a:r>
              <a:rPr lang="en-GB" sz="2000">
                <a:latin typeface="Garamond" charset="0"/>
              </a:rPr>
              <a:t> three-way handshake with web server process </a:t>
            </a:r>
            <a:br>
              <a:rPr lang="en-GB" sz="2000">
                <a:latin typeface="Garamond" charset="0"/>
              </a:rPr>
            </a:br>
            <a:r>
              <a:rPr lang="en-GB" sz="2000">
                <a:latin typeface="Garamond" charset="0"/>
              </a:rPr>
              <a:t>listening on port 80</a:t>
            </a:r>
            <a:endParaRPr lang="en-GB" sz="2000">
              <a:latin typeface="Courier New" charset="0"/>
            </a:endParaRPr>
          </a:p>
        </p:txBody>
      </p:sp>
      <p:grpSp>
        <p:nvGrpSpPr>
          <p:cNvPr id="57347" name="Group 28"/>
          <p:cNvGrpSpPr>
            <a:grpSpLocks/>
          </p:cNvGrpSpPr>
          <p:nvPr/>
        </p:nvGrpSpPr>
        <p:grpSpPr bwMode="auto">
          <a:xfrm>
            <a:off x="971550" y="1412875"/>
            <a:ext cx="7340600" cy="3336925"/>
            <a:chOff x="476" y="754"/>
            <a:chExt cx="4624" cy="2102"/>
          </a:xfrm>
        </p:grpSpPr>
        <p:grpSp>
          <p:nvGrpSpPr>
            <p:cNvPr id="57349" name="Group 29"/>
            <p:cNvGrpSpPr>
              <a:grpSpLocks/>
            </p:cNvGrpSpPr>
            <p:nvPr/>
          </p:nvGrpSpPr>
          <p:grpSpPr bwMode="auto">
            <a:xfrm>
              <a:off x="476" y="754"/>
              <a:ext cx="4624" cy="2102"/>
              <a:chOff x="476" y="754"/>
              <a:chExt cx="4624" cy="2102"/>
            </a:xfrm>
          </p:grpSpPr>
          <p:grpSp>
            <p:nvGrpSpPr>
              <p:cNvPr id="57351" name="Group 30"/>
              <p:cNvGrpSpPr>
                <a:grpSpLocks/>
              </p:cNvGrpSpPr>
              <p:nvPr/>
            </p:nvGrpSpPr>
            <p:grpSpPr bwMode="auto">
              <a:xfrm>
                <a:off x="476" y="1298"/>
                <a:ext cx="1720" cy="1558"/>
                <a:chOff x="476" y="1298"/>
                <a:chExt cx="1720" cy="1558"/>
              </a:xfrm>
            </p:grpSpPr>
            <p:sp>
              <p:nvSpPr>
                <p:cNvPr id="57357" name="tower"/>
                <p:cNvSpPr>
                  <a:spLocks noEditPoints="1" noChangeArrowheads="1"/>
                </p:cNvSpPr>
                <p:nvPr/>
              </p:nvSpPr>
              <p:spPr bwMode="auto">
                <a:xfrm>
                  <a:off x="1610" y="1389"/>
                  <a:ext cx="570" cy="1140"/>
                </a:xfrm>
                <a:custGeom>
                  <a:avLst/>
                  <a:gdLst>
                    <a:gd name="T0" fmla="*/ 0 w 21600"/>
                    <a:gd name="T1" fmla="*/ 6 h 21600"/>
                    <a:gd name="T2" fmla="*/ 5 w 21600"/>
                    <a:gd name="T3" fmla="*/ 0 h 21600"/>
                    <a:gd name="T4" fmla="*/ 8 w 21600"/>
                    <a:gd name="T5" fmla="*/ 0 h 21600"/>
                    <a:gd name="T6" fmla="*/ 15 w 21600"/>
                    <a:gd name="T7" fmla="*/ 0 h 21600"/>
                    <a:gd name="T8" fmla="*/ 15 w 21600"/>
                    <a:gd name="T9" fmla="*/ 32 h 21600"/>
                    <a:gd name="T10" fmla="*/ 15 w 21600"/>
                    <a:gd name="T11" fmla="*/ 54 h 21600"/>
                    <a:gd name="T12" fmla="*/ 11 w 21600"/>
                    <a:gd name="T13" fmla="*/ 60 h 21600"/>
                    <a:gd name="T14" fmla="*/ 7 w 21600"/>
                    <a:gd name="T15" fmla="*/ 60 h 21600"/>
                    <a:gd name="T16" fmla="*/ 0 w 21600"/>
                    <a:gd name="T17" fmla="*/ 60 h 21600"/>
                    <a:gd name="T18" fmla="*/ 0 w 21600"/>
                    <a:gd name="T19" fmla="*/ 32 h 21600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455 w 21600"/>
                    <a:gd name="T31" fmla="*/ 22547 h 21600"/>
                    <a:gd name="T32" fmla="*/ 21486 w 21600"/>
                    <a:gd name="T33" fmla="*/ 27000 h 21600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1600" h="21600" extrusionOk="0">
                      <a:moveTo>
                        <a:pt x="0" y="2184"/>
                      </a:moveTo>
                      <a:lnTo>
                        <a:pt x="6664" y="0"/>
                      </a:lnTo>
                      <a:lnTo>
                        <a:pt x="10800" y="0"/>
                      </a:lnTo>
                      <a:lnTo>
                        <a:pt x="21600" y="0"/>
                      </a:lnTo>
                      <a:lnTo>
                        <a:pt x="21600" y="11649"/>
                      </a:lnTo>
                      <a:lnTo>
                        <a:pt x="21600" y="19416"/>
                      </a:lnTo>
                      <a:lnTo>
                        <a:pt x="15166" y="21600"/>
                      </a:lnTo>
                      <a:lnTo>
                        <a:pt x="10570" y="21600"/>
                      </a:lnTo>
                      <a:lnTo>
                        <a:pt x="0" y="21600"/>
                      </a:lnTo>
                      <a:lnTo>
                        <a:pt x="0" y="11528"/>
                      </a:lnTo>
                      <a:lnTo>
                        <a:pt x="0" y="2184"/>
                      </a:lnTo>
                      <a:close/>
                    </a:path>
                    <a:path w="21600" h="21600" extrusionOk="0">
                      <a:moveTo>
                        <a:pt x="0" y="2184"/>
                      </a:moveTo>
                      <a:lnTo>
                        <a:pt x="0" y="2184"/>
                      </a:lnTo>
                      <a:lnTo>
                        <a:pt x="14706" y="2184"/>
                      </a:lnTo>
                      <a:lnTo>
                        <a:pt x="21600" y="0"/>
                      </a:lnTo>
                      <a:moveTo>
                        <a:pt x="0" y="2184"/>
                      </a:moveTo>
                      <a:lnTo>
                        <a:pt x="14706" y="2184"/>
                      </a:lnTo>
                      <a:lnTo>
                        <a:pt x="14706" y="5339"/>
                      </a:lnTo>
                      <a:lnTo>
                        <a:pt x="14706" y="17474"/>
                      </a:lnTo>
                      <a:lnTo>
                        <a:pt x="14706" y="21600"/>
                      </a:lnTo>
                      <a:moveTo>
                        <a:pt x="1149" y="3034"/>
                      </a:moveTo>
                      <a:lnTo>
                        <a:pt x="13328" y="3034"/>
                      </a:lnTo>
                      <a:lnTo>
                        <a:pt x="13328" y="3519"/>
                      </a:lnTo>
                      <a:lnTo>
                        <a:pt x="1149" y="3519"/>
                      </a:lnTo>
                      <a:lnTo>
                        <a:pt x="1149" y="3034"/>
                      </a:lnTo>
                      <a:moveTo>
                        <a:pt x="1149" y="4490"/>
                      </a:moveTo>
                      <a:lnTo>
                        <a:pt x="13328" y="4490"/>
                      </a:lnTo>
                      <a:lnTo>
                        <a:pt x="13328" y="4854"/>
                      </a:lnTo>
                      <a:lnTo>
                        <a:pt x="1149" y="4854"/>
                      </a:lnTo>
                      <a:lnTo>
                        <a:pt x="1149" y="4490"/>
                      </a:lnTo>
                      <a:moveTo>
                        <a:pt x="1149" y="5946"/>
                      </a:moveTo>
                      <a:lnTo>
                        <a:pt x="13328" y="5946"/>
                      </a:lnTo>
                      <a:lnTo>
                        <a:pt x="13328" y="6310"/>
                      </a:lnTo>
                      <a:lnTo>
                        <a:pt x="1149" y="6310"/>
                      </a:lnTo>
                      <a:lnTo>
                        <a:pt x="1149" y="5946"/>
                      </a:lnTo>
                    </a:path>
                  </a:pathLst>
                </a:custGeom>
                <a:solidFill>
                  <a:srgbClr val="FFFFCC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7358" name="Group 32"/>
                <p:cNvGrpSpPr>
                  <a:grpSpLocks/>
                </p:cNvGrpSpPr>
                <p:nvPr/>
              </p:nvGrpSpPr>
              <p:grpSpPr bwMode="auto">
                <a:xfrm>
                  <a:off x="664" y="1298"/>
                  <a:ext cx="492" cy="499"/>
                  <a:chOff x="664" y="1298"/>
                  <a:chExt cx="492" cy="499"/>
                </a:xfrm>
              </p:grpSpPr>
              <p:sp>
                <p:nvSpPr>
                  <p:cNvPr id="104481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04482" name="Text Box 3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57359" name="Group 35"/>
                <p:cNvGrpSpPr>
                  <a:grpSpLocks/>
                </p:cNvGrpSpPr>
                <p:nvPr/>
              </p:nvGrpSpPr>
              <p:grpSpPr bwMode="auto">
                <a:xfrm>
                  <a:off x="884" y="1661"/>
                  <a:ext cx="492" cy="499"/>
                  <a:chOff x="664" y="1298"/>
                  <a:chExt cx="492" cy="499"/>
                </a:xfrm>
              </p:grpSpPr>
              <p:sp>
                <p:nvSpPr>
                  <p:cNvPr id="104484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04485" name="Text Box 3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57360" name="Group 38"/>
                <p:cNvGrpSpPr>
                  <a:grpSpLocks/>
                </p:cNvGrpSpPr>
                <p:nvPr/>
              </p:nvGrpSpPr>
              <p:grpSpPr bwMode="auto">
                <a:xfrm>
                  <a:off x="476" y="1525"/>
                  <a:ext cx="492" cy="499"/>
                  <a:chOff x="664" y="1298"/>
                  <a:chExt cx="492" cy="499"/>
                </a:xfrm>
              </p:grpSpPr>
              <p:sp>
                <p:nvSpPr>
                  <p:cNvPr id="104487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04488" name="Text Box 4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57361" name="Group 41"/>
                <p:cNvGrpSpPr>
                  <a:grpSpLocks/>
                </p:cNvGrpSpPr>
                <p:nvPr/>
              </p:nvGrpSpPr>
              <p:grpSpPr bwMode="auto">
                <a:xfrm>
                  <a:off x="612" y="1888"/>
                  <a:ext cx="408" cy="499"/>
                  <a:chOff x="567" y="2251"/>
                  <a:chExt cx="408" cy="499"/>
                </a:xfrm>
              </p:grpSpPr>
              <p:sp>
                <p:nvSpPr>
                  <p:cNvPr id="104490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567" y="2251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pic>
                <p:nvPicPr>
                  <p:cNvPr id="57364" name="Picture 43" descr="j0301076"/>
                  <p:cNvPicPr>
                    <a:picLocks noChangeAspect="1" noChangeArrowheads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12" y="2296"/>
                    <a:ext cx="318" cy="31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</p:grpSp>
            <p:sp>
              <p:nvSpPr>
                <p:cNvPr id="104492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1474" y="2568"/>
                  <a:ext cx="72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server</a:t>
                  </a:r>
                </a:p>
              </p:txBody>
            </p:sp>
          </p:grpSp>
          <p:grpSp>
            <p:nvGrpSpPr>
              <p:cNvPr id="57352" name="Group 45"/>
              <p:cNvGrpSpPr>
                <a:grpSpLocks/>
              </p:cNvGrpSpPr>
              <p:nvPr/>
            </p:nvGrpSpPr>
            <p:grpSpPr bwMode="auto">
              <a:xfrm>
                <a:off x="3878" y="754"/>
                <a:ext cx="1222" cy="1649"/>
                <a:chOff x="3878" y="754"/>
                <a:chExt cx="1222" cy="1649"/>
              </a:xfrm>
            </p:grpSpPr>
            <p:pic>
              <p:nvPicPr>
                <p:cNvPr id="57353" name="Picture 46" descr="j0195384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969" y="981"/>
                  <a:ext cx="1131" cy="115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57354" name="Picture 47" descr="browser"/>
                <p:cNvPicPr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105" y="1071"/>
                  <a:ext cx="499" cy="3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04496" name="Text Box 48"/>
                <p:cNvSpPr txBox="1">
                  <a:spLocks noChangeArrowheads="1"/>
                </p:cNvSpPr>
                <p:nvPr/>
              </p:nvSpPr>
              <p:spPr bwMode="auto">
                <a:xfrm>
                  <a:off x="4422" y="2115"/>
                  <a:ext cx="53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user</a:t>
                  </a:r>
                </a:p>
              </p:txBody>
            </p:sp>
            <p:sp>
              <p:nvSpPr>
                <p:cNvPr id="104497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3878" y="754"/>
                  <a:ext cx="888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browser</a:t>
                  </a:r>
                </a:p>
              </p:txBody>
            </p:sp>
          </p:grpSp>
        </p:grpSp>
        <p:sp>
          <p:nvSpPr>
            <p:cNvPr id="104498" name="Rectangle 50"/>
            <p:cNvSpPr>
              <a:spLocks noChangeArrowheads="1"/>
            </p:cNvSpPr>
            <p:nvPr/>
          </p:nvSpPr>
          <p:spPr bwMode="auto">
            <a:xfrm>
              <a:off x="567" y="2523"/>
              <a:ext cx="5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400">
                  <a:latin typeface="Verdana" charset="0"/>
                </a:rPr>
                <a:t>files</a:t>
              </a:r>
            </a:p>
          </p:txBody>
        </p:sp>
      </p:grpSp>
      <p:sp>
        <p:nvSpPr>
          <p:cNvPr id="104499" name="Line 51"/>
          <p:cNvSpPr>
            <a:spLocks noChangeShapeType="1"/>
          </p:cNvSpPr>
          <p:nvPr/>
        </p:nvSpPr>
        <p:spPr bwMode="auto">
          <a:xfrm flipH="1">
            <a:off x="3706813" y="2420938"/>
            <a:ext cx="2881312" cy="1008062"/>
          </a:xfrm>
          <a:prstGeom prst="line">
            <a:avLst/>
          </a:prstGeom>
          <a:noFill/>
          <a:ln w="57150">
            <a:solidFill>
              <a:srgbClr val="0033CC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4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Web Server Operation</a:t>
            </a:r>
          </a:p>
        </p:txBody>
      </p:sp>
      <p:sp>
        <p:nvSpPr>
          <p:cNvPr id="252931" name="Text Box 3"/>
          <p:cNvSpPr txBox="1">
            <a:spLocks noChangeArrowheads="1"/>
          </p:cNvSpPr>
          <p:nvPr/>
        </p:nvSpPr>
        <p:spPr bwMode="auto">
          <a:xfrm>
            <a:off x="3924300" y="4508500"/>
            <a:ext cx="4924425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>
                <a:latin typeface="Garamond" charset="0"/>
              </a:rPr>
              <a:t>Browser creates and sends GET request</a:t>
            </a:r>
          </a:p>
          <a:p>
            <a:pPr lvl="1">
              <a:buFontTx/>
              <a:buChar char="•"/>
              <a:defRPr/>
            </a:pPr>
            <a:r>
              <a:rPr lang="en-GB" sz="2400">
                <a:latin typeface="Garamond" charset="0"/>
              </a:rPr>
              <a:t> </a:t>
            </a:r>
            <a:r>
              <a:rPr lang="en-GB" sz="2000">
                <a:latin typeface="Garamond" charset="0"/>
              </a:rPr>
              <a:t>actually sent with final acknowledgement</a:t>
            </a:r>
            <a:br>
              <a:rPr lang="en-GB" sz="2000">
                <a:latin typeface="Garamond" charset="0"/>
              </a:rPr>
            </a:br>
            <a:r>
              <a:rPr lang="en-GB" sz="2000">
                <a:latin typeface="Garamond" charset="0"/>
              </a:rPr>
              <a:t>that establishes the TCP connection</a:t>
            </a:r>
          </a:p>
        </p:txBody>
      </p:sp>
      <p:grpSp>
        <p:nvGrpSpPr>
          <p:cNvPr id="59395" name="Group 4"/>
          <p:cNvGrpSpPr>
            <a:grpSpLocks/>
          </p:cNvGrpSpPr>
          <p:nvPr/>
        </p:nvGrpSpPr>
        <p:grpSpPr bwMode="auto">
          <a:xfrm>
            <a:off x="755650" y="1196975"/>
            <a:ext cx="7399338" cy="3336925"/>
            <a:chOff x="476" y="754"/>
            <a:chExt cx="4661" cy="2102"/>
          </a:xfrm>
        </p:grpSpPr>
        <p:grpSp>
          <p:nvGrpSpPr>
            <p:cNvPr id="59398" name="Group 5"/>
            <p:cNvGrpSpPr>
              <a:grpSpLocks/>
            </p:cNvGrpSpPr>
            <p:nvPr/>
          </p:nvGrpSpPr>
          <p:grpSpPr bwMode="auto">
            <a:xfrm>
              <a:off x="476" y="754"/>
              <a:ext cx="4661" cy="2102"/>
              <a:chOff x="476" y="754"/>
              <a:chExt cx="4661" cy="2102"/>
            </a:xfrm>
          </p:grpSpPr>
          <p:grpSp>
            <p:nvGrpSpPr>
              <p:cNvPr id="59400" name="Group 6"/>
              <p:cNvGrpSpPr>
                <a:grpSpLocks/>
              </p:cNvGrpSpPr>
              <p:nvPr/>
            </p:nvGrpSpPr>
            <p:grpSpPr bwMode="auto">
              <a:xfrm>
                <a:off x="476" y="1298"/>
                <a:ext cx="1720" cy="1558"/>
                <a:chOff x="476" y="1298"/>
                <a:chExt cx="1720" cy="1558"/>
              </a:xfrm>
            </p:grpSpPr>
            <p:sp>
              <p:nvSpPr>
                <p:cNvPr id="59406" name="tower"/>
                <p:cNvSpPr>
                  <a:spLocks noEditPoints="1" noChangeArrowheads="1"/>
                </p:cNvSpPr>
                <p:nvPr/>
              </p:nvSpPr>
              <p:spPr bwMode="auto">
                <a:xfrm>
                  <a:off x="1610" y="1389"/>
                  <a:ext cx="570" cy="1140"/>
                </a:xfrm>
                <a:custGeom>
                  <a:avLst/>
                  <a:gdLst>
                    <a:gd name="T0" fmla="*/ 0 w 21600"/>
                    <a:gd name="T1" fmla="*/ 6 h 21600"/>
                    <a:gd name="T2" fmla="*/ 5 w 21600"/>
                    <a:gd name="T3" fmla="*/ 0 h 21600"/>
                    <a:gd name="T4" fmla="*/ 8 w 21600"/>
                    <a:gd name="T5" fmla="*/ 0 h 21600"/>
                    <a:gd name="T6" fmla="*/ 15 w 21600"/>
                    <a:gd name="T7" fmla="*/ 0 h 21600"/>
                    <a:gd name="T8" fmla="*/ 15 w 21600"/>
                    <a:gd name="T9" fmla="*/ 32 h 21600"/>
                    <a:gd name="T10" fmla="*/ 15 w 21600"/>
                    <a:gd name="T11" fmla="*/ 54 h 21600"/>
                    <a:gd name="T12" fmla="*/ 11 w 21600"/>
                    <a:gd name="T13" fmla="*/ 60 h 21600"/>
                    <a:gd name="T14" fmla="*/ 7 w 21600"/>
                    <a:gd name="T15" fmla="*/ 60 h 21600"/>
                    <a:gd name="T16" fmla="*/ 0 w 21600"/>
                    <a:gd name="T17" fmla="*/ 60 h 21600"/>
                    <a:gd name="T18" fmla="*/ 0 w 21600"/>
                    <a:gd name="T19" fmla="*/ 32 h 21600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455 w 21600"/>
                    <a:gd name="T31" fmla="*/ 22547 h 21600"/>
                    <a:gd name="T32" fmla="*/ 21486 w 21600"/>
                    <a:gd name="T33" fmla="*/ 27000 h 21600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1600" h="21600" extrusionOk="0">
                      <a:moveTo>
                        <a:pt x="0" y="2184"/>
                      </a:moveTo>
                      <a:lnTo>
                        <a:pt x="6664" y="0"/>
                      </a:lnTo>
                      <a:lnTo>
                        <a:pt x="10800" y="0"/>
                      </a:lnTo>
                      <a:lnTo>
                        <a:pt x="21600" y="0"/>
                      </a:lnTo>
                      <a:lnTo>
                        <a:pt x="21600" y="11649"/>
                      </a:lnTo>
                      <a:lnTo>
                        <a:pt x="21600" y="19416"/>
                      </a:lnTo>
                      <a:lnTo>
                        <a:pt x="15166" y="21600"/>
                      </a:lnTo>
                      <a:lnTo>
                        <a:pt x="10570" y="21600"/>
                      </a:lnTo>
                      <a:lnTo>
                        <a:pt x="0" y="21600"/>
                      </a:lnTo>
                      <a:lnTo>
                        <a:pt x="0" y="11528"/>
                      </a:lnTo>
                      <a:lnTo>
                        <a:pt x="0" y="2184"/>
                      </a:lnTo>
                      <a:close/>
                    </a:path>
                    <a:path w="21600" h="21600" extrusionOk="0">
                      <a:moveTo>
                        <a:pt x="0" y="2184"/>
                      </a:moveTo>
                      <a:lnTo>
                        <a:pt x="0" y="2184"/>
                      </a:lnTo>
                      <a:lnTo>
                        <a:pt x="14706" y="2184"/>
                      </a:lnTo>
                      <a:lnTo>
                        <a:pt x="21600" y="0"/>
                      </a:lnTo>
                      <a:moveTo>
                        <a:pt x="0" y="2184"/>
                      </a:moveTo>
                      <a:lnTo>
                        <a:pt x="14706" y="2184"/>
                      </a:lnTo>
                      <a:lnTo>
                        <a:pt x="14706" y="5339"/>
                      </a:lnTo>
                      <a:lnTo>
                        <a:pt x="14706" y="17474"/>
                      </a:lnTo>
                      <a:lnTo>
                        <a:pt x="14706" y="21600"/>
                      </a:lnTo>
                      <a:moveTo>
                        <a:pt x="1149" y="3034"/>
                      </a:moveTo>
                      <a:lnTo>
                        <a:pt x="13328" y="3034"/>
                      </a:lnTo>
                      <a:lnTo>
                        <a:pt x="13328" y="3519"/>
                      </a:lnTo>
                      <a:lnTo>
                        <a:pt x="1149" y="3519"/>
                      </a:lnTo>
                      <a:lnTo>
                        <a:pt x="1149" y="3034"/>
                      </a:lnTo>
                      <a:moveTo>
                        <a:pt x="1149" y="4490"/>
                      </a:moveTo>
                      <a:lnTo>
                        <a:pt x="13328" y="4490"/>
                      </a:lnTo>
                      <a:lnTo>
                        <a:pt x="13328" y="4854"/>
                      </a:lnTo>
                      <a:lnTo>
                        <a:pt x="1149" y="4854"/>
                      </a:lnTo>
                      <a:lnTo>
                        <a:pt x="1149" y="4490"/>
                      </a:lnTo>
                      <a:moveTo>
                        <a:pt x="1149" y="5946"/>
                      </a:moveTo>
                      <a:lnTo>
                        <a:pt x="13328" y="5946"/>
                      </a:lnTo>
                      <a:lnTo>
                        <a:pt x="13328" y="6310"/>
                      </a:lnTo>
                      <a:lnTo>
                        <a:pt x="1149" y="6310"/>
                      </a:lnTo>
                      <a:lnTo>
                        <a:pt x="1149" y="5946"/>
                      </a:lnTo>
                    </a:path>
                  </a:pathLst>
                </a:custGeom>
                <a:solidFill>
                  <a:srgbClr val="FFFFCC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9407" name="Group 8"/>
                <p:cNvGrpSpPr>
                  <a:grpSpLocks/>
                </p:cNvGrpSpPr>
                <p:nvPr/>
              </p:nvGrpSpPr>
              <p:grpSpPr bwMode="auto">
                <a:xfrm>
                  <a:off x="664" y="1298"/>
                  <a:ext cx="492" cy="499"/>
                  <a:chOff x="664" y="1298"/>
                  <a:chExt cx="492" cy="499"/>
                </a:xfrm>
              </p:grpSpPr>
              <p:sp>
                <p:nvSpPr>
                  <p:cNvPr id="252937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52938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59408" name="Group 11"/>
                <p:cNvGrpSpPr>
                  <a:grpSpLocks/>
                </p:cNvGrpSpPr>
                <p:nvPr/>
              </p:nvGrpSpPr>
              <p:grpSpPr bwMode="auto">
                <a:xfrm>
                  <a:off x="884" y="1661"/>
                  <a:ext cx="492" cy="499"/>
                  <a:chOff x="664" y="1298"/>
                  <a:chExt cx="492" cy="499"/>
                </a:xfrm>
              </p:grpSpPr>
              <p:sp>
                <p:nvSpPr>
                  <p:cNvPr id="252940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52941" name="Text 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59409" name="Group 14"/>
                <p:cNvGrpSpPr>
                  <a:grpSpLocks/>
                </p:cNvGrpSpPr>
                <p:nvPr/>
              </p:nvGrpSpPr>
              <p:grpSpPr bwMode="auto">
                <a:xfrm>
                  <a:off x="476" y="1525"/>
                  <a:ext cx="492" cy="499"/>
                  <a:chOff x="664" y="1298"/>
                  <a:chExt cx="492" cy="499"/>
                </a:xfrm>
              </p:grpSpPr>
              <p:sp>
                <p:nvSpPr>
                  <p:cNvPr id="252943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52944" name="Text Box 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59410" name="Group 17"/>
                <p:cNvGrpSpPr>
                  <a:grpSpLocks/>
                </p:cNvGrpSpPr>
                <p:nvPr/>
              </p:nvGrpSpPr>
              <p:grpSpPr bwMode="auto">
                <a:xfrm>
                  <a:off x="612" y="1734"/>
                  <a:ext cx="408" cy="653"/>
                  <a:chOff x="567" y="2097"/>
                  <a:chExt cx="408" cy="653"/>
                </a:xfrm>
              </p:grpSpPr>
              <p:sp>
                <p:nvSpPr>
                  <p:cNvPr id="252946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567" y="2251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pic>
                <p:nvPicPr>
                  <p:cNvPr id="252947" name="Picture 19" descr="j0301076"/>
                  <p:cNvPicPr>
                    <a:picLocks noChangeAspect="1" noChangeArrowheads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49" y="2097"/>
                    <a:ext cx="318" cy="24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rgbClr val="808080">
                              <a:alpha val="74998"/>
                            </a:srgbClr>
                          </a:outerShdw>
                        </a:effectLst>
                      </a14:hiddenEffects>
                    </a:ext>
                  </a:extLst>
                </p:spPr>
              </p:pic>
            </p:grpSp>
            <p:sp>
              <p:nvSpPr>
                <p:cNvPr id="252948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1474" y="2568"/>
                  <a:ext cx="72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server</a:t>
                  </a:r>
                </a:p>
              </p:txBody>
            </p:sp>
          </p:grpSp>
          <p:grpSp>
            <p:nvGrpSpPr>
              <p:cNvPr id="59401" name="Group 21"/>
              <p:cNvGrpSpPr>
                <a:grpSpLocks/>
              </p:cNvGrpSpPr>
              <p:nvPr/>
            </p:nvGrpSpPr>
            <p:grpSpPr bwMode="auto">
              <a:xfrm>
                <a:off x="3878" y="754"/>
                <a:ext cx="1259" cy="1649"/>
                <a:chOff x="3878" y="754"/>
                <a:chExt cx="1259" cy="1649"/>
              </a:xfrm>
            </p:grpSpPr>
            <p:pic>
              <p:nvPicPr>
                <p:cNvPr id="252950" name="Picture 22" descr="j0195384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006" y="1012"/>
                  <a:ext cx="1131" cy="87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80808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52951" name="Picture 23" descr="browser"/>
                <p:cNvPicPr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142" y="1081"/>
                  <a:ext cx="499" cy="2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80808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252952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4422" y="2115"/>
                  <a:ext cx="53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user</a:t>
                  </a:r>
                </a:p>
              </p:txBody>
            </p:sp>
            <p:sp>
              <p:nvSpPr>
                <p:cNvPr id="252953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3878" y="754"/>
                  <a:ext cx="888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browser</a:t>
                  </a:r>
                </a:p>
              </p:txBody>
            </p:sp>
          </p:grpSp>
        </p:grpSp>
        <p:sp>
          <p:nvSpPr>
            <p:cNvPr id="252954" name="Rectangle 26"/>
            <p:cNvSpPr>
              <a:spLocks noChangeArrowheads="1"/>
            </p:cNvSpPr>
            <p:nvPr/>
          </p:nvSpPr>
          <p:spPr bwMode="auto">
            <a:xfrm>
              <a:off x="567" y="2523"/>
              <a:ext cx="5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400">
                  <a:latin typeface="Verdana" charset="0"/>
                </a:rPr>
                <a:t>files</a:t>
              </a:r>
            </a:p>
          </p:txBody>
        </p:sp>
      </p:grpSp>
      <p:sp>
        <p:nvSpPr>
          <p:cNvPr id="252955" name="Line 27"/>
          <p:cNvSpPr>
            <a:spLocks noChangeShapeType="1"/>
          </p:cNvSpPr>
          <p:nvPr/>
        </p:nvSpPr>
        <p:spPr bwMode="auto">
          <a:xfrm flipH="1">
            <a:off x="3490913" y="2205038"/>
            <a:ext cx="2881312" cy="1008062"/>
          </a:xfrm>
          <a:prstGeom prst="line">
            <a:avLst/>
          </a:prstGeom>
          <a:noFill/>
          <a:ln w="57150">
            <a:solidFill>
              <a:srgbClr val="0033CC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252956" name="Text Box 28"/>
          <p:cNvSpPr txBox="1">
            <a:spLocks noChangeArrowheads="1"/>
          </p:cNvSpPr>
          <p:nvPr/>
        </p:nvSpPr>
        <p:spPr bwMode="auto">
          <a:xfrm>
            <a:off x="3851275" y="1700213"/>
            <a:ext cx="2640013" cy="527050"/>
          </a:xfrm>
          <a:prstGeom prst="rect">
            <a:avLst/>
          </a:prstGeom>
          <a:solidFill>
            <a:schemeClr val="hlink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400">
                <a:latin typeface="Courier New" charset="0"/>
              </a:rPr>
              <a:t>GET /products/ HTTP/1.1</a:t>
            </a:r>
            <a:br>
              <a:rPr lang="en-GB" sz="1400">
                <a:latin typeface="Courier New" charset="0"/>
              </a:rPr>
            </a:br>
            <a:r>
              <a:rPr lang="en-GB" sz="1400">
                <a:latin typeface="Courier New" charset="0"/>
              </a:rPr>
              <a:t>Host: mycompany.com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52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29 0.0037 L -0.23871 0.0037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2529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956" grpId="0" animBg="1"/>
      <p:bldP spid="252956" grpId="1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4978" name="Group 2"/>
          <p:cNvGrpSpPr>
            <a:grpSpLocks/>
          </p:cNvGrpSpPr>
          <p:nvPr/>
        </p:nvGrpSpPr>
        <p:grpSpPr bwMode="auto">
          <a:xfrm>
            <a:off x="841375" y="2420938"/>
            <a:ext cx="1138238" cy="1182687"/>
            <a:chOff x="657" y="2840"/>
            <a:chExt cx="717" cy="745"/>
          </a:xfrm>
        </p:grpSpPr>
        <p:sp>
          <p:nvSpPr>
            <p:cNvPr id="254979" name="Document"/>
            <p:cNvSpPr>
              <a:spLocks noEditPoints="1" noChangeArrowheads="1"/>
            </p:cNvSpPr>
            <p:nvPr/>
          </p:nvSpPr>
          <p:spPr bwMode="auto">
            <a:xfrm>
              <a:off x="748" y="2986"/>
              <a:ext cx="462" cy="599"/>
            </a:xfrm>
            <a:custGeom>
              <a:avLst/>
              <a:gdLst>
                <a:gd name="T0" fmla="*/ 10757 w 21600"/>
                <a:gd name="T1" fmla="*/ 21632 h 21600"/>
                <a:gd name="T2" fmla="*/ 85 w 21600"/>
                <a:gd name="T3" fmla="*/ 10849 h 21600"/>
                <a:gd name="T4" fmla="*/ 10757 w 21600"/>
                <a:gd name="T5" fmla="*/ 81 h 21600"/>
                <a:gd name="T6" fmla="*/ 21706 w 21600"/>
                <a:gd name="T7" fmla="*/ 10652 h 21600"/>
                <a:gd name="T8" fmla="*/ 10757 w 21600"/>
                <a:gd name="T9" fmla="*/ 21632 h 21600"/>
                <a:gd name="T10" fmla="*/ 0 w 21600"/>
                <a:gd name="T11" fmla="*/ 0 h 21600"/>
                <a:gd name="T12" fmla="*/ 21600 w 21600"/>
                <a:gd name="T13" fmla="*/ 0 h 21600"/>
                <a:gd name="T14" fmla="*/ 21600 w 21600"/>
                <a:gd name="T15" fmla="*/ 21600 h 21600"/>
                <a:gd name="T16" fmla="*/ 977 w 21600"/>
                <a:gd name="T17" fmla="*/ 818 h 21600"/>
                <a:gd name="T18" fmla="*/ 20622 w 21600"/>
                <a:gd name="T19" fmla="*/ 1642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</a:pathLst>
            </a:custGeom>
            <a:solidFill>
              <a:srgbClr val="D8EBB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r>
                <a:rPr lang="en-GB" sz="900">
                  <a:latin typeface="Verdana" charset="0"/>
                </a:rPr>
                <a:t>&lt;html&gt;</a:t>
              </a:r>
            </a:p>
          </p:txBody>
        </p:sp>
        <p:sp>
          <p:nvSpPr>
            <p:cNvPr id="254980" name="Text Box 4"/>
            <p:cNvSpPr txBox="1">
              <a:spLocks noChangeArrowheads="1"/>
            </p:cNvSpPr>
            <p:nvPr/>
          </p:nvSpPr>
          <p:spPr bwMode="auto">
            <a:xfrm>
              <a:off x="657" y="2840"/>
              <a:ext cx="71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GB" sz="1400">
                  <a:latin typeface="Verdana" charset="0"/>
                </a:rPr>
                <a:t>index.html</a:t>
              </a:r>
            </a:p>
          </p:txBody>
        </p:sp>
      </p:grpSp>
      <p:sp>
        <p:nvSpPr>
          <p:cNvPr id="25498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Web Server Operation</a:t>
            </a:r>
          </a:p>
        </p:txBody>
      </p:sp>
      <p:sp>
        <p:nvSpPr>
          <p:cNvPr id="254982" name="Text Box 6"/>
          <p:cNvSpPr txBox="1">
            <a:spLocks noChangeArrowheads="1"/>
          </p:cNvSpPr>
          <p:nvPr/>
        </p:nvSpPr>
        <p:spPr bwMode="auto">
          <a:xfrm>
            <a:off x="4159250" y="4076700"/>
            <a:ext cx="4805363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>
                <a:latin typeface="Garamond" charset="0"/>
              </a:rPr>
              <a:t>Server interprets GET request</a:t>
            </a:r>
          </a:p>
          <a:p>
            <a:pPr lvl="1">
              <a:buFontTx/>
              <a:buChar char="•"/>
              <a:defRPr/>
            </a:pPr>
            <a:r>
              <a:rPr lang="en-GB" sz="2400">
                <a:latin typeface="Garamond" charset="0"/>
              </a:rPr>
              <a:t> </a:t>
            </a:r>
            <a:r>
              <a:rPr lang="en-GB" sz="2000">
                <a:solidFill>
                  <a:srgbClr val="FF3300"/>
                </a:solidFill>
                <a:latin typeface="Garamond" charset="0"/>
              </a:rPr>
              <a:t>Host</a:t>
            </a:r>
            <a:r>
              <a:rPr lang="en-GB" sz="2000">
                <a:latin typeface="Garamond" charset="0"/>
              </a:rPr>
              <a:t> field used to identify virtual host</a:t>
            </a:r>
          </a:p>
          <a:p>
            <a:pPr lvl="1">
              <a:buFontTx/>
              <a:buChar char="•"/>
              <a:defRPr/>
            </a:pPr>
            <a:r>
              <a:rPr lang="en-GB" sz="2000">
                <a:latin typeface="Garamond" charset="0"/>
              </a:rPr>
              <a:t>URI </a:t>
            </a:r>
            <a:r>
              <a:rPr lang="en-GB" sz="2000">
                <a:solidFill>
                  <a:srgbClr val="FF3300"/>
                </a:solidFill>
                <a:latin typeface="Courier New" charset="0"/>
              </a:rPr>
              <a:t>/products/</a:t>
            </a:r>
            <a:r>
              <a:rPr lang="en-GB" sz="2000">
                <a:latin typeface="Garamond" charset="0"/>
              </a:rPr>
              <a:t> identifies resource</a:t>
            </a:r>
          </a:p>
          <a:p>
            <a:pPr lvl="1">
              <a:buFontTx/>
              <a:buChar char="•"/>
              <a:defRPr/>
            </a:pPr>
            <a:r>
              <a:rPr lang="en-GB" sz="2000">
                <a:solidFill>
                  <a:srgbClr val="FF3300"/>
                </a:solidFill>
                <a:latin typeface="Courier New" charset="0"/>
              </a:rPr>
              <a:t>index.html</a:t>
            </a:r>
            <a:r>
              <a:rPr lang="en-GB" sz="2000">
                <a:latin typeface="Garamond" charset="0"/>
              </a:rPr>
              <a:t> in directory identified by</a:t>
            </a:r>
            <a:br>
              <a:rPr lang="en-GB" sz="2000">
                <a:latin typeface="Garamond" charset="0"/>
              </a:rPr>
            </a:br>
            <a:r>
              <a:rPr lang="en-GB" sz="2000">
                <a:solidFill>
                  <a:srgbClr val="FF3300"/>
                </a:solidFill>
                <a:latin typeface="Courier New" charset="0"/>
              </a:rPr>
              <a:t>/products</a:t>
            </a:r>
            <a:r>
              <a:rPr lang="en-GB" sz="2000">
                <a:latin typeface="Garamond" charset="0"/>
              </a:rPr>
              <a:t> </a:t>
            </a:r>
          </a:p>
        </p:txBody>
      </p:sp>
      <p:grpSp>
        <p:nvGrpSpPr>
          <p:cNvPr id="61444" name="Group 7"/>
          <p:cNvGrpSpPr>
            <a:grpSpLocks/>
          </p:cNvGrpSpPr>
          <p:nvPr/>
        </p:nvGrpSpPr>
        <p:grpSpPr bwMode="auto">
          <a:xfrm>
            <a:off x="755650" y="1196975"/>
            <a:ext cx="7399338" cy="3336925"/>
            <a:chOff x="476" y="754"/>
            <a:chExt cx="4661" cy="2102"/>
          </a:xfrm>
        </p:grpSpPr>
        <p:grpSp>
          <p:nvGrpSpPr>
            <p:cNvPr id="61447" name="Group 8"/>
            <p:cNvGrpSpPr>
              <a:grpSpLocks/>
            </p:cNvGrpSpPr>
            <p:nvPr/>
          </p:nvGrpSpPr>
          <p:grpSpPr bwMode="auto">
            <a:xfrm>
              <a:off x="476" y="754"/>
              <a:ext cx="4661" cy="2102"/>
              <a:chOff x="476" y="754"/>
              <a:chExt cx="4661" cy="2102"/>
            </a:xfrm>
          </p:grpSpPr>
          <p:grpSp>
            <p:nvGrpSpPr>
              <p:cNvPr id="61449" name="Group 9"/>
              <p:cNvGrpSpPr>
                <a:grpSpLocks/>
              </p:cNvGrpSpPr>
              <p:nvPr/>
            </p:nvGrpSpPr>
            <p:grpSpPr bwMode="auto">
              <a:xfrm>
                <a:off x="476" y="1298"/>
                <a:ext cx="1720" cy="1558"/>
                <a:chOff x="476" y="1298"/>
                <a:chExt cx="1720" cy="1558"/>
              </a:xfrm>
            </p:grpSpPr>
            <p:sp>
              <p:nvSpPr>
                <p:cNvPr id="61455" name="tower"/>
                <p:cNvSpPr>
                  <a:spLocks noEditPoints="1" noChangeArrowheads="1"/>
                </p:cNvSpPr>
                <p:nvPr/>
              </p:nvSpPr>
              <p:spPr bwMode="auto">
                <a:xfrm>
                  <a:off x="1610" y="1389"/>
                  <a:ext cx="570" cy="1140"/>
                </a:xfrm>
                <a:custGeom>
                  <a:avLst/>
                  <a:gdLst>
                    <a:gd name="T0" fmla="*/ 0 w 21600"/>
                    <a:gd name="T1" fmla="*/ 6 h 21600"/>
                    <a:gd name="T2" fmla="*/ 5 w 21600"/>
                    <a:gd name="T3" fmla="*/ 0 h 21600"/>
                    <a:gd name="T4" fmla="*/ 8 w 21600"/>
                    <a:gd name="T5" fmla="*/ 0 h 21600"/>
                    <a:gd name="T6" fmla="*/ 15 w 21600"/>
                    <a:gd name="T7" fmla="*/ 0 h 21600"/>
                    <a:gd name="T8" fmla="*/ 15 w 21600"/>
                    <a:gd name="T9" fmla="*/ 32 h 21600"/>
                    <a:gd name="T10" fmla="*/ 15 w 21600"/>
                    <a:gd name="T11" fmla="*/ 54 h 21600"/>
                    <a:gd name="T12" fmla="*/ 11 w 21600"/>
                    <a:gd name="T13" fmla="*/ 60 h 21600"/>
                    <a:gd name="T14" fmla="*/ 7 w 21600"/>
                    <a:gd name="T15" fmla="*/ 60 h 21600"/>
                    <a:gd name="T16" fmla="*/ 0 w 21600"/>
                    <a:gd name="T17" fmla="*/ 60 h 21600"/>
                    <a:gd name="T18" fmla="*/ 0 w 21600"/>
                    <a:gd name="T19" fmla="*/ 32 h 21600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455 w 21600"/>
                    <a:gd name="T31" fmla="*/ 22547 h 21600"/>
                    <a:gd name="T32" fmla="*/ 21486 w 21600"/>
                    <a:gd name="T33" fmla="*/ 27000 h 21600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1600" h="21600" extrusionOk="0">
                      <a:moveTo>
                        <a:pt x="0" y="2184"/>
                      </a:moveTo>
                      <a:lnTo>
                        <a:pt x="6664" y="0"/>
                      </a:lnTo>
                      <a:lnTo>
                        <a:pt x="10800" y="0"/>
                      </a:lnTo>
                      <a:lnTo>
                        <a:pt x="21600" y="0"/>
                      </a:lnTo>
                      <a:lnTo>
                        <a:pt x="21600" y="11649"/>
                      </a:lnTo>
                      <a:lnTo>
                        <a:pt x="21600" y="19416"/>
                      </a:lnTo>
                      <a:lnTo>
                        <a:pt x="15166" y="21600"/>
                      </a:lnTo>
                      <a:lnTo>
                        <a:pt x="10570" y="21600"/>
                      </a:lnTo>
                      <a:lnTo>
                        <a:pt x="0" y="21600"/>
                      </a:lnTo>
                      <a:lnTo>
                        <a:pt x="0" y="11528"/>
                      </a:lnTo>
                      <a:lnTo>
                        <a:pt x="0" y="2184"/>
                      </a:lnTo>
                      <a:close/>
                    </a:path>
                    <a:path w="21600" h="21600" extrusionOk="0">
                      <a:moveTo>
                        <a:pt x="0" y="2184"/>
                      </a:moveTo>
                      <a:lnTo>
                        <a:pt x="0" y="2184"/>
                      </a:lnTo>
                      <a:lnTo>
                        <a:pt x="14706" y="2184"/>
                      </a:lnTo>
                      <a:lnTo>
                        <a:pt x="21600" y="0"/>
                      </a:lnTo>
                      <a:moveTo>
                        <a:pt x="0" y="2184"/>
                      </a:moveTo>
                      <a:lnTo>
                        <a:pt x="14706" y="2184"/>
                      </a:lnTo>
                      <a:lnTo>
                        <a:pt x="14706" y="5339"/>
                      </a:lnTo>
                      <a:lnTo>
                        <a:pt x="14706" y="17474"/>
                      </a:lnTo>
                      <a:lnTo>
                        <a:pt x="14706" y="21600"/>
                      </a:lnTo>
                      <a:moveTo>
                        <a:pt x="1149" y="3034"/>
                      </a:moveTo>
                      <a:lnTo>
                        <a:pt x="13328" y="3034"/>
                      </a:lnTo>
                      <a:lnTo>
                        <a:pt x="13328" y="3519"/>
                      </a:lnTo>
                      <a:lnTo>
                        <a:pt x="1149" y="3519"/>
                      </a:lnTo>
                      <a:lnTo>
                        <a:pt x="1149" y="3034"/>
                      </a:lnTo>
                      <a:moveTo>
                        <a:pt x="1149" y="4490"/>
                      </a:moveTo>
                      <a:lnTo>
                        <a:pt x="13328" y="4490"/>
                      </a:lnTo>
                      <a:lnTo>
                        <a:pt x="13328" y="4854"/>
                      </a:lnTo>
                      <a:lnTo>
                        <a:pt x="1149" y="4854"/>
                      </a:lnTo>
                      <a:lnTo>
                        <a:pt x="1149" y="4490"/>
                      </a:lnTo>
                      <a:moveTo>
                        <a:pt x="1149" y="5946"/>
                      </a:moveTo>
                      <a:lnTo>
                        <a:pt x="13328" y="5946"/>
                      </a:lnTo>
                      <a:lnTo>
                        <a:pt x="13328" y="6310"/>
                      </a:lnTo>
                      <a:lnTo>
                        <a:pt x="1149" y="6310"/>
                      </a:lnTo>
                      <a:lnTo>
                        <a:pt x="1149" y="5946"/>
                      </a:lnTo>
                    </a:path>
                  </a:pathLst>
                </a:custGeom>
                <a:solidFill>
                  <a:srgbClr val="FFFFCC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61456" name="Group 11"/>
                <p:cNvGrpSpPr>
                  <a:grpSpLocks/>
                </p:cNvGrpSpPr>
                <p:nvPr/>
              </p:nvGrpSpPr>
              <p:grpSpPr bwMode="auto">
                <a:xfrm>
                  <a:off x="664" y="1298"/>
                  <a:ext cx="492" cy="499"/>
                  <a:chOff x="664" y="1298"/>
                  <a:chExt cx="492" cy="499"/>
                </a:xfrm>
              </p:grpSpPr>
              <p:sp>
                <p:nvSpPr>
                  <p:cNvPr id="254988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54989" name="Text 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61457" name="Group 14"/>
                <p:cNvGrpSpPr>
                  <a:grpSpLocks/>
                </p:cNvGrpSpPr>
                <p:nvPr/>
              </p:nvGrpSpPr>
              <p:grpSpPr bwMode="auto">
                <a:xfrm>
                  <a:off x="884" y="1661"/>
                  <a:ext cx="492" cy="499"/>
                  <a:chOff x="664" y="1298"/>
                  <a:chExt cx="492" cy="499"/>
                </a:xfrm>
              </p:grpSpPr>
              <p:sp>
                <p:nvSpPr>
                  <p:cNvPr id="254991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54992" name="Text Box 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61458" name="Group 17"/>
                <p:cNvGrpSpPr>
                  <a:grpSpLocks/>
                </p:cNvGrpSpPr>
                <p:nvPr/>
              </p:nvGrpSpPr>
              <p:grpSpPr bwMode="auto">
                <a:xfrm>
                  <a:off x="476" y="1525"/>
                  <a:ext cx="492" cy="499"/>
                  <a:chOff x="664" y="1298"/>
                  <a:chExt cx="492" cy="499"/>
                </a:xfrm>
              </p:grpSpPr>
              <p:sp>
                <p:nvSpPr>
                  <p:cNvPr id="254994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54995" name="Text Box 1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61459" name="Group 20"/>
                <p:cNvGrpSpPr>
                  <a:grpSpLocks/>
                </p:cNvGrpSpPr>
                <p:nvPr/>
              </p:nvGrpSpPr>
              <p:grpSpPr bwMode="auto">
                <a:xfrm>
                  <a:off x="612" y="1734"/>
                  <a:ext cx="408" cy="653"/>
                  <a:chOff x="567" y="2097"/>
                  <a:chExt cx="408" cy="653"/>
                </a:xfrm>
              </p:grpSpPr>
              <p:sp>
                <p:nvSpPr>
                  <p:cNvPr id="254997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567" y="2251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pic>
                <p:nvPicPr>
                  <p:cNvPr id="254998" name="Picture 22" descr="j0301076"/>
                  <p:cNvPicPr>
                    <a:picLocks noChangeAspect="1" noChangeArrowheads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49" y="2097"/>
                    <a:ext cx="318" cy="24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rgbClr val="808080">
                              <a:alpha val="74998"/>
                            </a:srgbClr>
                          </a:outerShdw>
                        </a:effectLst>
                      </a14:hiddenEffects>
                    </a:ext>
                  </a:extLst>
                </p:spPr>
              </p:pic>
            </p:grpSp>
            <p:sp>
              <p:nvSpPr>
                <p:cNvPr id="254999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1474" y="2568"/>
                  <a:ext cx="72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server</a:t>
                  </a:r>
                </a:p>
              </p:txBody>
            </p:sp>
          </p:grpSp>
          <p:grpSp>
            <p:nvGrpSpPr>
              <p:cNvPr id="61450" name="Group 24"/>
              <p:cNvGrpSpPr>
                <a:grpSpLocks/>
              </p:cNvGrpSpPr>
              <p:nvPr/>
            </p:nvGrpSpPr>
            <p:grpSpPr bwMode="auto">
              <a:xfrm>
                <a:off x="3878" y="754"/>
                <a:ext cx="1259" cy="1649"/>
                <a:chOff x="3878" y="754"/>
                <a:chExt cx="1259" cy="1649"/>
              </a:xfrm>
            </p:grpSpPr>
            <p:pic>
              <p:nvPicPr>
                <p:cNvPr id="255001" name="Picture 25" descr="j0195384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006" y="1012"/>
                  <a:ext cx="1131" cy="87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80808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55002" name="Picture 26" descr="browser"/>
                <p:cNvPicPr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142" y="1081"/>
                  <a:ext cx="499" cy="2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80808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255003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4422" y="2115"/>
                  <a:ext cx="53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user</a:t>
                  </a:r>
                </a:p>
              </p:txBody>
            </p:sp>
            <p:sp>
              <p:nvSpPr>
                <p:cNvPr id="255004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3878" y="754"/>
                  <a:ext cx="888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browser</a:t>
                  </a:r>
                </a:p>
              </p:txBody>
            </p:sp>
          </p:grpSp>
        </p:grpSp>
        <p:sp>
          <p:nvSpPr>
            <p:cNvPr id="255005" name="Rectangle 29"/>
            <p:cNvSpPr>
              <a:spLocks noChangeArrowheads="1"/>
            </p:cNvSpPr>
            <p:nvPr/>
          </p:nvSpPr>
          <p:spPr bwMode="auto">
            <a:xfrm>
              <a:off x="567" y="2523"/>
              <a:ext cx="5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400">
                  <a:latin typeface="Verdana" charset="0"/>
                </a:rPr>
                <a:t>files</a:t>
              </a:r>
            </a:p>
          </p:txBody>
        </p:sp>
      </p:grpSp>
      <p:sp>
        <p:nvSpPr>
          <p:cNvPr id="255006" name="Line 30"/>
          <p:cNvSpPr>
            <a:spLocks noChangeShapeType="1"/>
          </p:cNvSpPr>
          <p:nvPr/>
        </p:nvSpPr>
        <p:spPr bwMode="auto">
          <a:xfrm flipH="1">
            <a:off x="3490913" y="2205038"/>
            <a:ext cx="2881312" cy="1008062"/>
          </a:xfrm>
          <a:prstGeom prst="line">
            <a:avLst/>
          </a:prstGeom>
          <a:noFill/>
          <a:ln w="57150">
            <a:solidFill>
              <a:srgbClr val="0033CC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255007" name="Text Box 31"/>
          <p:cNvSpPr txBox="1">
            <a:spLocks noChangeArrowheads="1"/>
          </p:cNvSpPr>
          <p:nvPr/>
        </p:nvSpPr>
        <p:spPr bwMode="auto">
          <a:xfrm>
            <a:off x="2484438" y="1700213"/>
            <a:ext cx="2640012" cy="527050"/>
          </a:xfrm>
          <a:prstGeom prst="rect">
            <a:avLst/>
          </a:prstGeom>
          <a:solidFill>
            <a:schemeClr val="hlink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400">
                <a:latin typeface="Courier New" charset="0"/>
              </a:rPr>
              <a:t>GET /products/ HTTP/1.1</a:t>
            </a:r>
            <a:br>
              <a:rPr lang="en-GB" sz="1400">
                <a:latin typeface="Courier New" charset="0"/>
              </a:rPr>
            </a:br>
            <a:r>
              <a:rPr lang="en-GB" sz="1400">
                <a:latin typeface="Courier New" charset="0"/>
              </a:rPr>
              <a:t>Host: mycompany.com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49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49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49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49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49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49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0 0.33295  E" pathEditMode="relative" ptsTypes="">
                                      <p:cBhvr>
                                        <p:cTn id="24" dur="2000" fill="hold"/>
                                        <p:tgtEl>
                                          <p:spTgt spid="2549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Basic Web Server Operation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defRPr/>
            </a:pPr>
            <a:r>
              <a:rPr lang="en-GB" smtClean="0">
                <a:solidFill>
                  <a:srgbClr val="FF3300"/>
                </a:solidFill>
                <a:cs typeface="+mn-cs"/>
              </a:rPr>
              <a:t>The roles of a web server and web client</a:t>
            </a:r>
          </a:p>
          <a:p>
            <a:pPr marL="0" indent="0" eaLnBrk="1" hangingPunct="1">
              <a:defRPr/>
            </a:pPr>
            <a:r>
              <a:rPr lang="en-GB" smtClean="0">
                <a:cs typeface="+mn-cs"/>
              </a:rPr>
              <a:t>Modern Web Servers</a:t>
            </a:r>
          </a:p>
          <a:p>
            <a:pPr marL="0" indent="0" eaLnBrk="1" hangingPunct="1">
              <a:defRPr/>
            </a:pPr>
            <a:r>
              <a:rPr lang="en-GB" smtClean="0">
                <a:cs typeface="+mn-cs"/>
              </a:rPr>
              <a:t>Introducing the Apache Web Server</a:t>
            </a:r>
          </a:p>
          <a:p>
            <a:pPr marL="0" indent="0" eaLnBrk="1" hangingPunct="1">
              <a:defRPr/>
            </a:pPr>
            <a:r>
              <a:rPr lang="en-GB" smtClean="0">
                <a:cs typeface="+mn-cs"/>
              </a:rPr>
              <a:t>Revision of the Hypertext Transfer Protocol (HTTP)</a:t>
            </a:r>
          </a:p>
          <a:p>
            <a:pPr marL="0" indent="0" eaLnBrk="1" hangingPunct="1">
              <a:defRPr/>
            </a:pPr>
            <a:r>
              <a:rPr lang="en-GB" smtClean="0">
                <a:cs typeface="+mn-cs"/>
              </a:rPr>
              <a:t>Web server operation</a:t>
            </a:r>
          </a:p>
          <a:p>
            <a:pPr marL="0" indent="0" eaLnBrk="1" hangingPunct="1">
              <a:defRPr/>
            </a:pPr>
            <a:r>
              <a:rPr lang="en-GB" smtClean="0">
                <a:cs typeface="+mn-cs"/>
              </a:rPr>
              <a:t>Mapping resources to files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Web Server Operation</a:t>
            </a:r>
          </a:p>
        </p:txBody>
      </p:sp>
      <p:sp>
        <p:nvSpPr>
          <p:cNvPr id="257027" name="Text Box 3"/>
          <p:cNvSpPr txBox="1">
            <a:spLocks noChangeArrowheads="1"/>
          </p:cNvSpPr>
          <p:nvPr/>
        </p:nvSpPr>
        <p:spPr bwMode="auto">
          <a:xfrm>
            <a:off x="4783138" y="4581525"/>
            <a:ext cx="4181475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>
                <a:latin typeface="Garamond" charset="0"/>
              </a:rPr>
              <a:t>Server creates a response message</a:t>
            </a:r>
          </a:p>
          <a:p>
            <a:pPr lvl="1">
              <a:buFontTx/>
              <a:buChar char="•"/>
              <a:defRPr/>
            </a:pPr>
            <a:r>
              <a:rPr lang="en-GB" sz="2400">
                <a:latin typeface="Garamond" charset="0"/>
              </a:rPr>
              <a:t> </a:t>
            </a:r>
            <a:r>
              <a:rPr lang="en-GB" sz="1800">
                <a:latin typeface="Garamond" charset="0"/>
              </a:rPr>
              <a:t>response code + content-type</a:t>
            </a:r>
          </a:p>
          <a:p>
            <a:pPr lvl="1">
              <a:buFontTx/>
              <a:buChar char="•"/>
              <a:defRPr/>
            </a:pPr>
            <a:r>
              <a:rPr lang="en-GB" sz="1800">
                <a:latin typeface="Garamond" charset="0"/>
              </a:rPr>
              <a:t>Resource added to response</a:t>
            </a:r>
          </a:p>
        </p:txBody>
      </p:sp>
      <p:grpSp>
        <p:nvGrpSpPr>
          <p:cNvPr id="63491" name="Group 4"/>
          <p:cNvGrpSpPr>
            <a:grpSpLocks/>
          </p:cNvGrpSpPr>
          <p:nvPr/>
        </p:nvGrpSpPr>
        <p:grpSpPr bwMode="auto">
          <a:xfrm>
            <a:off x="755650" y="1196975"/>
            <a:ext cx="7399338" cy="3336925"/>
            <a:chOff x="476" y="754"/>
            <a:chExt cx="4661" cy="2102"/>
          </a:xfrm>
        </p:grpSpPr>
        <p:grpSp>
          <p:nvGrpSpPr>
            <p:cNvPr id="63498" name="Group 5"/>
            <p:cNvGrpSpPr>
              <a:grpSpLocks/>
            </p:cNvGrpSpPr>
            <p:nvPr/>
          </p:nvGrpSpPr>
          <p:grpSpPr bwMode="auto">
            <a:xfrm>
              <a:off x="476" y="754"/>
              <a:ext cx="4661" cy="2102"/>
              <a:chOff x="476" y="754"/>
              <a:chExt cx="4661" cy="2102"/>
            </a:xfrm>
          </p:grpSpPr>
          <p:grpSp>
            <p:nvGrpSpPr>
              <p:cNvPr id="63500" name="Group 6"/>
              <p:cNvGrpSpPr>
                <a:grpSpLocks/>
              </p:cNvGrpSpPr>
              <p:nvPr/>
            </p:nvGrpSpPr>
            <p:grpSpPr bwMode="auto">
              <a:xfrm>
                <a:off x="476" y="1298"/>
                <a:ext cx="1720" cy="1558"/>
                <a:chOff x="476" y="1298"/>
                <a:chExt cx="1720" cy="1558"/>
              </a:xfrm>
            </p:grpSpPr>
            <p:sp>
              <p:nvSpPr>
                <p:cNvPr id="63506" name="tower"/>
                <p:cNvSpPr>
                  <a:spLocks noEditPoints="1" noChangeArrowheads="1"/>
                </p:cNvSpPr>
                <p:nvPr/>
              </p:nvSpPr>
              <p:spPr bwMode="auto">
                <a:xfrm>
                  <a:off x="1610" y="1389"/>
                  <a:ext cx="570" cy="1140"/>
                </a:xfrm>
                <a:custGeom>
                  <a:avLst/>
                  <a:gdLst>
                    <a:gd name="T0" fmla="*/ 0 w 21600"/>
                    <a:gd name="T1" fmla="*/ 6 h 21600"/>
                    <a:gd name="T2" fmla="*/ 5 w 21600"/>
                    <a:gd name="T3" fmla="*/ 0 h 21600"/>
                    <a:gd name="T4" fmla="*/ 8 w 21600"/>
                    <a:gd name="T5" fmla="*/ 0 h 21600"/>
                    <a:gd name="T6" fmla="*/ 15 w 21600"/>
                    <a:gd name="T7" fmla="*/ 0 h 21600"/>
                    <a:gd name="T8" fmla="*/ 15 w 21600"/>
                    <a:gd name="T9" fmla="*/ 32 h 21600"/>
                    <a:gd name="T10" fmla="*/ 15 w 21600"/>
                    <a:gd name="T11" fmla="*/ 54 h 21600"/>
                    <a:gd name="T12" fmla="*/ 11 w 21600"/>
                    <a:gd name="T13" fmla="*/ 60 h 21600"/>
                    <a:gd name="T14" fmla="*/ 7 w 21600"/>
                    <a:gd name="T15" fmla="*/ 60 h 21600"/>
                    <a:gd name="T16" fmla="*/ 0 w 21600"/>
                    <a:gd name="T17" fmla="*/ 60 h 21600"/>
                    <a:gd name="T18" fmla="*/ 0 w 21600"/>
                    <a:gd name="T19" fmla="*/ 32 h 21600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455 w 21600"/>
                    <a:gd name="T31" fmla="*/ 22547 h 21600"/>
                    <a:gd name="T32" fmla="*/ 21486 w 21600"/>
                    <a:gd name="T33" fmla="*/ 27000 h 21600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1600" h="21600" extrusionOk="0">
                      <a:moveTo>
                        <a:pt x="0" y="2184"/>
                      </a:moveTo>
                      <a:lnTo>
                        <a:pt x="6664" y="0"/>
                      </a:lnTo>
                      <a:lnTo>
                        <a:pt x="10800" y="0"/>
                      </a:lnTo>
                      <a:lnTo>
                        <a:pt x="21600" y="0"/>
                      </a:lnTo>
                      <a:lnTo>
                        <a:pt x="21600" y="11649"/>
                      </a:lnTo>
                      <a:lnTo>
                        <a:pt x="21600" y="19416"/>
                      </a:lnTo>
                      <a:lnTo>
                        <a:pt x="15166" y="21600"/>
                      </a:lnTo>
                      <a:lnTo>
                        <a:pt x="10570" y="21600"/>
                      </a:lnTo>
                      <a:lnTo>
                        <a:pt x="0" y="21600"/>
                      </a:lnTo>
                      <a:lnTo>
                        <a:pt x="0" y="11528"/>
                      </a:lnTo>
                      <a:lnTo>
                        <a:pt x="0" y="2184"/>
                      </a:lnTo>
                      <a:close/>
                    </a:path>
                    <a:path w="21600" h="21600" extrusionOk="0">
                      <a:moveTo>
                        <a:pt x="0" y="2184"/>
                      </a:moveTo>
                      <a:lnTo>
                        <a:pt x="0" y="2184"/>
                      </a:lnTo>
                      <a:lnTo>
                        <a:pt x="14706" y="2184"/>
                      </a:lnTo>
                      <a:lnTo>
                        <a:pt x="21600" y="0"/>
                      </a:lnTo>
                      <a:moveTo>
                        <a:pt x="0" y="2184"/>
                      </a:moveTo>
                      <a:lnTo>
                        <a:pt x="14706" y="2184"/>
                      </a:lnTo>
                      <a:lnTo>
                        <a:pt x="14706" y="5339"/>
                      </a:lnTo>
                      <a:lnTo>
                        <a:pt x="14706" y="17474"/>
                      </a:lnTo>
                      <a:lnTo>
                        <a:pt x="14706" y="21600"/>
                      </a:lnTo>
                      <a:moveTo>
                        <a:pt x="1149" y="3034"/>
                      </a:moveTo>
                      <a:lnTo>
                        <a:pt x="13328" y="3034"/>
                      </a:lnTo>
                      <a:lnTo>
                        <a:pt x="13328" y="3519"/>
                      </a:lnTo>
                      <a:lnTo>
                        <a:pt x="1149" y="3519"/>
                      </a:lnTo>
                      <a:lnTo>
                        <a:pt x="1149" y="3034"/>
                      </a:lnTo>
                      <a:moveTo>
                        <a:pt x="1149" y="4490"/>
                      </a:moveTo>
                      <a:lnTo>
                        <a:pt x="13328" y="4490"/>
                      </a:lnTo>
                      <a:lnTo>
                        <a:pt x="13328" y="4854"/>
                      </a:lnTo>
                      <a:lnTo>
                        <a:pt x="1149" y="4854"/>
                      </a:lnTo>
                      <a:lnTo>
                        <a:pt x="1149" y="4490"/>
                      </a:lnTo>
                      <a:moveTo>
                        <a:pt x="1149" y="5946"/>
                      </a:moveTo>
                      <a:lnTo>
                        <a:pt x="13328" y="5946"/>
                      </a:lnTo>
                      <a:lnTo>
                        <a:pt x="13328" y="6310"/>
                      </a:lnTo>
                      <a:lnTo>
                        <a:pt x="1149" y="6310"/>
                      </a:lnTo>
                      <a:lnTo>
                        <a:pt x="1149" y="5946"/>
                      </a:lnTo>
                    </a:path>
                  </a:pathLst>
                </a:custGeom>
                <a:solidFill>
                  <a:srgbClr val="FFFFCC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63507" name="Group 8"/>
                <p:cNvGrpSpPr>
                  <a:grpSpLocks/>
                </p:cNvGrpSpPr>
                <p:nvPr/>
              </p:nvGrpSpPr>
              <p:grpSpPr bwMode="auto">
                <a:xfrm>
                  <a:off x="664" y="1298"/>
                  <a:ext cx="492" cy="499"/>
                  <a:chOff x="664" y="1298"/>
                  <a:chExt cx="492" cy="499"/>
                </a:xfrm>
              </p:grpSpPr>
              <p:sp>
                <p:nvSpPr>
                  <p:cNvPr id="257033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57034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63508" name="Group 11"/>
                <p:cNvGrpSpPr>
                  <a:grpSpLocks/>
                </p:cNvGrpSpPr>
                <p:nvPr/>
              </p:nvGrpSpPr>
              <p:grpSpPr bwMode="auto">
                <a:xfrm>
                  <a:off x="884" y="1661"/>
                  <a:ext cx="492" cy="499"/>
                  <a:chOff x="664" y="1298"/>
                  <a:chExt cx="492" cy="499"/>
                </a:xfrm>
              </p:grpSpPr>
              <p:sp>
                <p:nvSpPr>
                  <p:cNvPr id="257036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57037" name="Text 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63509" name="Group 14"/>
                <p:cNvGrpSpPr>
                  <a:grpSpLocks/>
                </p:cNvGrpSpPr>
                <p:nvPr/>
              </p:nvGrpSpPr>
              <p:grpSpPr bwMode="auto">
                <a:xfrm>
                  <a:off x="476" y="1525"/>
                  <a:ext cx="492" cy="499"/>
                  <a:chOff x="664" y="1298"/>
                  <a:chExt cx="492" cy="499"/>
                </a:xfrm>
              </p:grpSpPr>
              <p:sp>
                <p:nvSpPr>
                  <p:cNvPr id="257039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57040" name="Text Box 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63510" name="Group 17"/>
                <p:cNvGrpSpPr>
                  <a:grpSpLocks/>
                </p:cNvGrpSpPr>
                <p:nvPr/>
              </p:nvGrpSpPr>
              <p:grpSpPr bwMode="auto">
                <a:xfrm>
                  <a:off x="612" y="1734"/>
                  <a:ext cx="408" cy="653"/>
                  <a:chOff x="567" y="2097"/>
                  <a:chExt cx="408" cy="653"/>
                </a:xfrm>
              </p:grpSpPr>
              <p:sp>
                <p:nvSpPr>
                  <p:cNvPr id="257042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567" y="2251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pic>
                <p:nvPicPr>
                  <p:cNvPr id="257043" name="Picture 19" descr="j0301076"/>
                  <p:cNvPicPr>
                    <a:picLocks noChangeAspect="1" noChangeArrowheads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49" y="2097"/>
                    <a:ext cx="318" cy="24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rgbClr val="808080">
                              <a:alpha val="74998"/>
                            </a:srgbClr>
                          </a:outerShdw>
                        </a:effectLst>
                      </a14:hiddenEffects>
                    </a:ext>
                  </a:extLst>
                </p:spPr>
              </p:pic>
            </p:grpSp>
            <p:sp>
              <p:nvSpPr>
                <p:cNvPr id="257044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1474" y="2568"/>
                  <a:ext cx="72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server</a:t>
                  </a:r>
                </a:p>
              </p:txBody>
            </p:sp>
          </p:grpSp>
          <p:grpSp>
            <p:nvGrpSpPr>
              <p:cNvPr id="63501" name="Group 21"/>
              <p:cNvGrpSpPr>
                <a:grpSpLocks/>
              </p:cNvGrpSpPr>
              <p:nvPr/>
            </p:nvGrpSpPr>
            <p:grpSpPr bwMode="auto">
              <a:xfrm>
                <a:off x="3878" y="754"/>
                <a:ext cx="1259" cy="1649"/>
                <a:chOff x="3878" y="754"/>
                <a:chExt cx="1259" cy="1649"/>
              </a:xfrm>
            </p:grpSpPr>
            <p:pic>
              <p:nvPicPr>
                <p:cNvPr id="257046" name="Picture 22" descr="j0195384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006" y="1012"/>
                  <a:ext cx="1131" cy="87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80808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57047" name="Picture 23" descr="browser"/>
                <p:cNvPicPr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142" y="1081"/>
                  <a:ext cx="499" cy="2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80808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257048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4422" y="2115"/>
                  <a:ext cx="53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user</a:t>
                  </a:r>
                </a:p>
              </p:txBody>
            </p:sp>
            <p:sp>
              <p:nvSpPr>
                <p:cNvPr id="257049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3878" y="754"/>
                  <a:ext cx="888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browser</a:t>
                  </a:r>
                </a:p>
              </p:txBody>
            </p:sp>
          </p:grpSp>
        </p:grpSp>
        <p:sp>
          <p:nvSpPr>
            <p:cNvPr id="257050" name="Rectangle 26"/>
            <p:cNvSpPr>
              <a:spLocks noChangeArrowheads="1"/>
            </p:cNvSpPr>
            <p:nvPr/>
          </p:nvSpPr>
          <p:spPr bwMode="auto">
            <a:xfrm>
              <a:off x="567" y="2523"/>
              <a:ext cx="5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400">
                  <a:latin typeface="Verdana" charset="0"/>
                </a:rPr>
                <a:t>files</a:t>
              </a:r>
            </a:p>
          </p:txBody>
        </p:sp>
      </p:grpSp>
      <p:sp>
        <p:nvSpPr>
          <p:cNvPr id="257051" name="Line 27"/>
          <p:cNvSpPr>
            <a:spLocks noChangeShapeType="1"/>
          </p:cNvSpPr>
          <p:nvPr/>
        </p:nvSpPr>
        <p:spPr bwMode="auto">
          <a:xfrm flipH="1">
            <a:off x="3490913" y="2205038"/>
            <a:ext cx="2881312" cy="1008062"/>
          </a:xfrm>
          <a:prstGeom prst="line">
            <a:avLst/>
          </a:prstGeom>
          <a:noFill/>
          <a:ln w="57150">
            <a:solidFill>
              <a:srgbClr val="0033CC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257052" name="Document"/>
          <p:cNvSpPr>
            <a:spLocks noEditPoints="1" noChangeArrowheads="1"/>
          </p:cNvSpPr>
          <p:nvPr/>
        </p:nvSpPr>
        <p:spPr bwMode="auto">
          <a:xfrm>
            <a:off x="2700338" y="4221163"/>
            <a:ext cx="1800225" cy="2055812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en-GB" sz="900">
              <a:latin typeface="Verdana" charset="0"/>
            </a:endParaRPr>
          </a:p>
          <a:p>
            <a:pPr>
              <a:defRPr/>
            </a:pPr>
            <a:endParaRPr lang="en-GB" sz="900">
              <a:latin typeface="Verdana" charset="0"/>
            </a:endParaRPr>
          </a:p>
        </p:txBody>
      </p:sp>
      <p:grpSp>
        <p:nvGrpSpPr>
          <p:cNvPr id="257053" name="Group 29"/>
          <p:cNvGrpSpPr>
            <a:grpSpLocks/>
          </p:cNvGrpSpPr>
          <p:nvPr/>
        </p:nvGrpSpPr>
        <p:grpSpPr bwMode="auto">
          <a:xfrm>
            <a:off x="900113" y="4767263"/>
            <a:ext cx="1138237" cy="1182687"/>
            <a:chOff x="657" y="2840"/>
            <a:chExt cx="717" cy="745"/>
          </a:xfrm>
        </p:grpSpPr>
        <p:sp>
          <p:nvSpPr>
            <p:cNvPr id="257054" name="Document"/>
            <p:cNvSpPr>
              <a:spLocks noEditPoints="1" noChangeArrowheads="1"/>
            </p:cNvSpPr>
            <p:nvPr/>
          </p:nvSpPr>
          <p:spPr bwMode="auto">
            <a:xfrm>
              <a:off x="748" y="2986"/>
              <a:ext cx="462" cy="599"/>
            </a:xfrm>
            <a:custGeom>
              <a:avLst/>
              <a:gdLst>
                <a:gd name="T0" fmla="*/ 10757 w 21600"/>
                <a:gd name="T1" fmla="*/ 21632 h 21600"/>
                <a:gd name="T2" fmla="*/ 85 w 21600"/>
                <a:gd name="T3" fmla="*/ 10849 h 21600"/>
                <a:gd name="T4" fmla="*/ 10757 w 21600"/>
                <a:gd name="T5" fmla="*/ 81 h 21600"/>
                <a:gd name="T6" fmla="*/ 21706 w 21600"/>
                <a:gd name="T7" fmla="*/ 10652 h 21600"/>
                <a:gd name="T8" fmla="*/ 10757 w 21600"/>
                <a:gd name="T9" fmla="*/ 21632 h 21600"/>
                <a:gd name="T10" fmla="*/ 0 w 21600"/>
                <a:gd name="T11" fmla="*/ 0 h 21600"/>
                <a:gd name="T12" fmla="*/ 21600 w 21600"/>
                <a:gd name="T13" fmla="*/ 0 h 21600"/>
                <a:gd name="T14" fmla="*/ 21600 w 21600"/>
                <a:gd name="T15" fmla="*/ 21600 h 21600"/>
                <a:gd name="T16" fmla="*/ 977 w 21600"/>
                <a:gd name="T17" fmla="*/ 818 h 21600"/>
                <a:gd name="T18" fmla="*/ 20622 w 21600"/>
                <a:gd name="T19" fmla="*/ 1642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r>
                <a:rPr lang="en-GB" sz="900">
                  <a:latin typeface="Verdana" charset="0"/>
                </a:rPr>
                <a:t>&lt;html&gt;</a:t>
              </a:r>
            </a:p>
          </p:txBody>
        </p:sp>
        <p:sp>
          <p:nvSpPr>
            <p:cNvPr id="257055" name="Text Box 31"/>
            <p:cNvSpPr txBox="1">
              <a:spLocks noChangeArrowheads="1"/>
            </p:cNvSpPr>
            <p:nvPr/>
          </p:nvSpPr>
          <p:spPr bwMode="auto">
            <a:xfrm>
              <a:off x="657" y="2840"/>
              <a:ext cx="71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GB" sz="1400">
                  <a:latin typeface="Verdana" charset="0"/>
                </a:rPr>
                <a:t>index.html</a:t>
              </a:r>
            </a:p>
          </p:txBody>
        </p:sp>
      </p:grpSp>
      <p:sp>
        <p:nvSpPr>
          <p:cNvPr id="257056" name="Rectangle 32"/>
          <p:cNvSpPr>
            <a:spLocks noChangeArrowheads="1"/>
          </p:cNvSpPr>
          <p:nvPr/>
        </p:nvSpPr>
        <p:spPr bwMode="auto">
          <a:xfrm>
            <a:off x="2843213" y="4292600"/>
            <a:ext cx="159702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900">
                <a:latin typeface="Verdana" charset="0"/>
              </a:rPr>
              <a:t>HTTP/1.1 200 OK</a:t>
            </a:r>
            <a:br>
              <a:rPr lang="en-GB" sz="900">
                <a:latin typeface="Verdana" charset="0"/>
              </a:rPr>
            </a:br>
            <a:r>
              <a:rPr lang="en-GB" sz="900">
                <a:latin typeface="Verdana" charset="0"/>
              </a:rPr>
              <a:t>:</a:t>
            </a:r>
            <a:br>
              <a:rPr lang="en-GB" sz="900">
                <a:latin typeface="Verdana" charset="0"/>
              </a:rPr>
            </a:br>
            <a:r>
              <a:rPr lang="en-GB" sz="900">
                <a:latin typeface="Verdana" charset="0"/>
              </a:rPr>
              <a:t>Content-Type: text/html</a:t>
            </a:r>
            <a:br>
              <a:rPr lang="en-GB" sz="900">
                <a:latin typeface="Verdana" charset="0"/>
              </a:rPr>
            </a:br>
            <a:endParaRPr lang="en-GB" sz="900">
              <a:latin typeface="Verdan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5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705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57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57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57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57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7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7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7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E" pathEditMode="relative" ptsTypes="">
                                      <p:cBhvr>
                                        <p:cTn id="32" dur="2000" fill="hold"/>
                                        <p:tgtEl>
                                          <p:spTgt spid="257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052" grpId="0" build="allAtOnce" animBg="1"/>
      <p:bldP spid="25705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Web Server Operation</a:t>
            </a:r>
          </a:p>
        </p:txBody>
      </p:sp>
      <p:sp>
        <p:nvSpPr>
          <p:cNvPr id="259075" name="Text Box 3"/>
          <p:cNvSpPr txBox="1">
            <a:spLocks noChangeArrowheads="1"/>
          </p:cNvSpPr>
          <p:nvPr/>
        </p:nvSpPr>
        <p:spPr bwMode="auto">
          <a:xfrm>
            <a:off x="4783138" y="4581525"/>
            <a:ext cx="3997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>
                <a:latin typeface="Garamond" charset="0"/>
              </a:rPr>
              <a:t>Server returns response to client</a:t>
            </a:r>
          </a:p>
        </p:txBody>
      </p:sp>
      <p:grpSp>
        <p:nvGrpSpPr>
          <p:cNvPr id="65539" name="Group 4"/>
          <p:cNvGrpSpPr>
            <a:grpSpLocks/>
          </p:cNvGrpSpPr>
          <p:nvPr/>
        </p:nvGrpSpPr>
        <p:grpSpPr bwMode="auto">
          <a:xfrm>
            <a:off x="755650" y="1196975"/>
            <a:ext cx="7399338" cy="3336925"/>
            <a:chOff x="476" y="754"/>
            <a:chExt cx="4661" cy="2102"/>
          </a:xfrm>
        </p:grpSpPr>
        <p:grpSp>
          <p:nvGrpSpPr>
            <p:cNvPr id="65547" name="Group 5"/>
            <p:cNvGrpSpPr>
              <a:grpSpLocks/>
            </p:cNvGrpSpPr>
            <p:nvPr/>
          </p:nvGrpSpPr>
          <p:grpSpPr bwMode="auto">
            <a:xfrm>
              <a:off x="476" y="754"/>
              <a:ext cx="4661" cy="2102"/>
              <a:chOff x="476" y="754"/>
              <a:chExt cx="4661" cy="2102"/>
            </a:xfrm>
          </p:grpSpPr>
          <p:grpSp>
            <p:nvGrpSpPr>
              <p:cNvPr id="65549" name="Group 6"/>
              <p:cNvGrpSpPr>
                <a:grpSpLocks/>
              </p:cNvGrpSpPr>
              <p:nvPr/>
            </p:nvGrpSpPr>
            <p:grpSpPr bwMode="auto">
              <a:xfrm>
                <a:off x="476" y="1298"/>
                <a:ext cx="1720" cy="1558"/>
                <a:chOff x="476" y="1298"/>
                <a:chExt cx="1720" cy="1558"/>
              </a:xfrm>
            </p:grpSpPr>
            <p:sp>
              <p:nvSpPr>
                <p:cNvPr id="65555" name="tower"/>
                <p:cNvSpPr>
                  <a:spLocks noEditPoints="1" noChangeArrowheads="1"/>
                </p:cNvSpPr>
                <p:nvPr/>
              </p:nvSpPr>
              <p:spPr bwMode="auto">
                <a:xfrm>
                  <a:off x="1610" y="1389"/>
                  <a:ext cx="570" cy="1140"/>
                </a:xfrm>
                <a:custGeom>
                  <a:avLst/>
                  <a:gdLst>
                    <a:gd name="T0" fmla="*/ 0 w 21600"/>
                    <a:gd name="T1" fmla="*/ 6 h 21600"/>
                    <a:gd name="T2" fmla="*/ 5 w 21600"/>
                    <a:gd name="T3" fmla="*/ 0 h 21600"/>
                    <a:gd name="T4" fmla="*/ 8 w 21600"/>
                    <a:gd name="T5" fmla="*/ 0 h 21600"/>
                    <a:gd name="T6" fmla="*/ 15 w 21600"/>
                    <a:gd name="T7" fmla="*/ 0 h 21600"/>
                    <a:gd name="T8" fmla="*/ 15 w 21600"/>
                    <a:gd name="T9" fmla="*/ 32 h 21600"/>
                    <a:gd name="T10" fmla="*/ 15 w 21600"/>
                    <a:gd name="T11" fmla="*/ 54 h 21600"/>
                    <a:gd name="T12" fmla="*/ 11 w 21600"/>
                    <a:gd name="T13" fmla="*/ 60 h 21600"/>
                    <a:gd name="T14" fmla="*/ 7 w 21600"/>
                    <a:gd name="T15" fmla="*/ 60 h 21600"/>
                    <a:gd name="T16" fmla="*/ 0 w 21600"/>
                    <a:gd name="T17" fmla="*/ 60 h 21600"/>
                    <a:gd name="T18" fmla="*/ 0 w 21600"/>
                    <a:gd name="T19" fmla="*/ 32 h 21600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455 w 21600"/>
                    <a:gd name="T31" fmla="*/ 22547 h 21600"/>
                    <a:gd name="T32" fmla="*/ 21486 w 21600"/>
                    <a:gd name="T33" fmla="*/ 27000 h 21600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1600" h="21600" extrusionOk="0">
                      <a:moveTo>
                        <a:pt x="0" y="2184"/>
                      </a:moveTo>
                      <a:lnTo>
                        <a:pt x="6664" y="0"/>
                      </a:lnTo>
                      <a:lnTo>
                        <a:pt x="10800" y="0"/>
                      </a:lnTo>
                      <a:lnTo>
                        <a:pt x="21600" y="0"/>
                      </a:lnTo>
                      <a:lnTo>
                        <a:pt x="21600" y="11649"/>
                      </a:lnTo>
                      <a:lnTo>
                        <a:pt x="21600" y="19416"/>
                      </a:lnTo>
                      <a:lnTo>
                        <a:pt x="15166" y="21600"/>
                      </a:lnTo>
                      <a:lnTo>
                        <a:pt x="10570" y="21600"/>
                      </a:lnTo>
                      <a:lnTo>
                        <a:pt x="0" y="21600"/>
                      </a:lnTo>
                      <a:lnTo>
                        <a:pt x="0" y="11528"/>
                      </a:lnTo>
                      <a:lnTo>
                        <a:pt x="0" y="2184"/>
                      </a:lnTo>
                      <a:close/>
                    </a:path>
                    <a:path w="21600" h="21600" extrusionOk="0">
                      <a:moveTo>
                        <a:pt x="0" y="2184"/>
                      </a:moveTo>
                      <a:lnTo>
                        <a:pt x="0" y="2184"/>
                      </a:lnTo>
                      <a:lnTo>
                        <a:pt x="14706" y="2184"/>
                      </a:lnTo>
                      <a:lnTo>
                        <a:pt x="21600" y="0"/>
                      </a:lnTo>
                      <a:moveTo>
                        <a:pt x="0" y="2184"/>
                      </a:moveTo>
                      <a:lnTo>
                        <a:pt x="14706" y="2184"/>
                      </a:lnTo>
                      <a:lnTo>
                        <a:pt x="14706" y="5339"/>
                      </a:lnTo>
                      <a:lnTo>
                        <a:pt x="14706" y="17474"/>
                      </a:lnTo>
                      <a:lnTo>
                        <a:pt x="14706" y="21600"/>
                      </a:lnTo>
                      <a:moveTo>
                        <a:pt x="1149" y="3034"/>
                      </a:moveTo>
                      <a:lnTo>
                        <a:pt x="13328" y="3034"/>
                      </a:lnTo>
                      <a:lnTo>
                        <a:pt x="13328" y="3519"/>
                      </a:lnTo>
                      <a:lnTo>
                        <a:pt x="1149" y="3519"/>
                      </a:lnTo>
                      <a:lnTo>
                        <a:pt x="1149" y="3034"/>
                      </a:lnTo>
                      <a:moveTo>
                        <a:pt x="1149" y="4490"/>
                      </a:moveTo>
                      <a:lnTo>
                        <a:pt x="13328" y="4490"/>
                      </a:lnTo>
                      <a:lnTo>
                        <a:pt x="13328" y="4854"/>
                      </a:lnTo>
                      <a:lnTo>
                        <a:pt x="1149" y="4854"/>
                      </a:lnTo>
                      <a:lnTo>
                        <a:pt x="1149" y="4490"/>
                      </a:lnTo>
                      <a:moveTo>
                        <a:pt x="1149" y="5946"/>
                      </a:moveTo>
                      <a:lnTo>
                        <a:pt x="13328" y="5946"/>
                      </a:lnTo>
                      <a:lnTo>
                        <a:pt x="13328" y="6310"/>
                      </a:lnTo>
                      <a:lnTo>
                        <a:pt x="1149" y="6310"/>
                      </a:lnTo>
                      <a:lnTo>
                        <a:pt x="1149" y="5946"/>
                      </a:lnTo>
                    </a:path>
                  </a:pathLst>
                </a:custGeom>
                <a:solidFill>
                  <a:srgbClr val="FFFFCC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65556" name="Group 8"/>
                <p:cNvGrpSpPr>
                  <a:grpSpLocks/>
                </p:cNvGrpSpPr>
                <p:nvPr/>
              </p:nvGrpSpPr>
              <p:grpSpPr bwMode="auto">
                <a:xfrm>
                  <a:off x="664" y="1298"/>
                  <a:ext cx="492" cy="499"/>
                  <a:chOff x="664" y="1298"/>
                  <a:chExt cx="492" cy="499"/>
                </a:xfrm>
              </p:grpSpPr>
              <p:sp>
                <p:nvSpPr>
                  <p:cNvPr id="259081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59082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65557" name="Group 11"/>
                <p:cNvGrpSpPr>
                  <a:grpSpLocks/>
                </p:cNvGrpSpPr>
                <p:nvPr/>
              </p:nvGrpSpPr>
              <p:grpSpPr bwMode="auto">
                <a:xfrm>
                  <a:off x="884" y="1661"/>
                  <a:ext cx="492" cy="499"/>
                  <a:chOff x="664" y="1298"/>
                  <a:chExt cx="492" cy="499"/>
                </a:xfrm>
              </p:grpSpPr>
              <p:sp>
                <p:nvSpPr>
                  <p:cNvPr id="259084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59085" name="Text 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65558" name="Group 14"/>
                <p:cNvGrpSpPr>
                  <a:grpSpLocks/>
                </p:cNvGrpSpPr>
                <p:nvPr/>
              </p:nvGrpSpPr>
              <p:grpSpPr bwMode="auto">
                <a:xfrm>
                  <a:off x="476" y="1525"/>
                  <a:ext cx="492" cy="499"/>
                  <a:chOff x="664" y="1298"/>
                  <a:chExt cx="492" cy="499"/>
                </a:xfrm>
              </p:grpSpPr>
              <p:sp>
                <p:nvSpPr>
                  <p:cNvPr id="259087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59088" name="Text Box 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65559" name="Group 17"/>
                <p:cNvGrpSpPr>
                  <a:grpSpLocks/>
                </p:cNvGrpSpPr>
                <p:nvPr/>
              </p:nvGrpSpPr>
              <p:grpSpPr bwMode="auto">
                <a:xfrm>
                  <a:off x="612" y="1734"/>
                  <a:ext cx="408" cy="653"/>
                  <a:chOff x="567" y="2097"/>
                  <a:chExt cx="408" cy="653"/>
                </a:xfrm>
              </p:grpSpPr>
              <p:sp>
                <p:nvSpPr>
                  <p:cNvPr id="259090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567" y="2251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pic>
                <p:nvPicPr>
                  <p:cNvPr id="259091" name="Picture 19" descr="j0301076"/>
                  <p:cNvPicPr>
                    <a:picLocks noChangeAspect="1" noChangeArrowheads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49" y="2097"/>
                    <a:ext cx="318" cy="24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rgbClr val="808080">
                              <a:alpha val="74998"/>
                            </a:srgbClr>
                          </a:outerShdw>
                        </a:effectLst>
                      </a14:hiddenEffects>
                    </a:ext>
                  </a:extLst>
                </p:spPr>
              </p:pic>
            </p:grpSp>
            <p:sp>
              <p:nvSpPr>
                <p:cNvPr id="259092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1474" y="2568"/>
                  <a:ext cx="72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server</a:t>
                  </a:r>
                </a:p>
              </p:txBody>
            </p:sp>
          </p:grpSp>
          <p:grpSp>
            <p:nvGrpSpPr>
              <p:cNvPr id="65550" name="Group 21"/>
              <p:cNvGrpSpPr>
                <a:grpSpLocks/>
              </p:cNvGrpSpPr>
              <p:nvPr/>
            </p:nvGrpSpPr>
            <p:grpSpPr bwMode="auto">
              <a:xfrm>
                <a:off x="3878" y="754"/>
                <a:ext cx="1259" cy="1649"/>
                <a:chOff x="3878" y="754"/>
                <a:chExt cx="1259" cy="1649"/>
              </a:xfrm>
            </p:grpSpPr>
            <p:pic>
              <p:nvPicPr>
                <p:cNvPr id="259094" name="Picture 22" descr="j0195384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006" y="1012"/>
                  <a:ext cx="1131" cy="87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80808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59095" name="Picture 23" descr="browser"/>
                <p:cNvPicPr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142" y="1081"/>
                  <a:ext cx="499" cy="2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80808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259096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4422" y="2115"/>
                  <a:ext cx="53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user</a:t>
                  </a:r>
                </a:p>
              </p:txBody>
            </p:sp>
            <p:sp>
              <p:nvSpPr>
                <p:cNvPr id="259097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3878" y="754"/>
                  <a:ext cx="888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browser</a:t>
                  </a:r>
                </a:p>
              </p:txBody>
            </p:sp>
          </p:grpSp>
        </p:grpSp>
        <p:sp>
          <p:nvSpPr>
            <p:cNvPr id="259098" name="Rectangle 26"/>
            <p:cNvSpPr>
              <a:spLocks noChangeArrowheads="1"/>
            </p:cNvSpPr>
            <p:nvPr/>
          </p:nvSpPr>
          <p:spPr bwMode="auto">
            <a:xfrm>
              <a:off x="567" y="2523"/>
              <a:ext cx="5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400">
                  <a:latin typeface="Verdana" charset="0"/>
                </a:rPr>
                <a:t>files</a:t>
              </a:r>
            </a:p>
          </p:txBody>
        </p:sp>
      </p:grpSp>
      <p:sp>
        <p:nvSpPr>
          <p:cNvPr id="259099" name="Line 27"/>
          <p:cNvSpPr>
            <a:spLocks noChangeShapeType="1"/>
          </p:cNvSpPr>
          <p:nvPr/>
        </p:nvSpPr>
        <p:spPr bwMode="auto">
          <a:xfrm flipH="1">
            <a:off x="3490913" y="2205038"/>
            <a:ext cx="2881312" cy="1008062"/>
          </a:xfrm>
          <a:prstGeom prst="line">
            <a:avLst/>
          </a:prstGeom>
          <a:noFill/>
          <a:ln w="57150">
            <a:solidFill>
              <a:srgbClr val="0033CC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grpSp>
        <p:nvGrpSpPr>
          <p:cNvPr id="259100" name="Group 28"/>
          <p:cNvGrpSpPr>
            <a:grpSpLocks/>
          </p:cNvGrpSpPr>
          <p:nvPr/>
        </p:nvGrpSpPr>
        <p:grpSpPr bwMode="auto">
          <a:xfrm>
            <a:off x="2700338" y="4221163"/>
            <a:ext cx="1800225" cy="2055812"/>
            <a:chOff x="1701" y="2659"/>
            <a:chExt cx="1134" cy="1295"/>
          </a:xfrm>
        </p:grpSpPr>
        <p:sp>
          <p:nvSpPr>
            <p:cNvPr id="259101" name="Document"/>
            <p:cNvSpPr>
              <a:spLocks noEditPoints="1" noChangeArrowheads="1"/>
            </p:cNvSpPr>
            <p:nvPr/>
          </p:nvSpPr>
          <p:spPr bwMode="auto">
            <a:xfrm>
              <a:off x="1701" y="2659"/>
              <a:ext cx="1134" cy="1295"/>
            </a:xfrm>
            <a:custGeom>
              <a:avLst/>
              <a:gdLst>
                <a:gd name="T0" fmla="*/ 10757 w 21600"/>
                <a:gd name="T1" fmla="*/ 21632 h 21600"/>
                <a:gd name="T2" fmla="*/ 85 w 21600"/>
                <a:gd name="T3" fmla="*/ 10849 h 21600"/>
                <a:gd name="T4" fmla="*/ 10757 w 21600"/>
                <a:gd name="T5" fmla="*/ 81 h 21600"/>
                <a:gd name="T6" fmla="*/ 21706 w 21600"/>
                <a:gd name="T7" fmla="*/ 10652 h 21600"/>
                <a:gd name="T8" fmla="*/ 10757 w 21600"/>
                <a:gd name="T9" fmla="*/ 21632 h 21600"/>
                <a:gd name="T10" fmla="*/ 0 w 21600"/>
                <a:gd name="T11" fmla="*/ 0 h 21600"/>
                <a:gd name="T12" fmla="*/ 21600 w 21600"/>
                <a:gd name="T13" fmla="*/ 0 h 21600"/>
                <a:gd name="T14" fmla="*/ 21600 w 21600"/>
                <a:gd name="T15" fmla="*/ 21600 h 21600"/>
                <a:gd name="T16" fmla="*/ 977 w 21600"/>
                <a:gd name="T17" fmla="*/ 818 h 21600"/>
                <a:gd name="T18" fmla="*/ 20622 w 21600"/>
                <a:gd name="T19" fmla="*/ 1642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GB" sz="900">
                <a:latin typeface="Verdana" charset="0"/>
              </a:endParaRPr>
            </a:p>
            <a:p>
              <a:pPr>
                <a:defRPr/>
              </a:pPr>
              <a:endParaRPr lang="en-GB" sz="900">
                <a:latin typeface="Verdana" charset="0"/>
              </a:endParaRPr>
            </a:p>
          </p:txBody>
        </p:sp>
        <p:grpSp>
          <p:nvGrpSpPr>
            <p:cNvPr id="65543" name="Group 30"/>
            <p:cNvGrpSpPr>
              <a:grpSpLocks/>
            </p:cNvGrpSpPr>
            <p:nvPr/>
          </p:nvGrpSpPr>
          <p:grpSpPr bwMode="auto">
            <a:xfrm>
              <a:off x="1973" y="2976"/>
              <a:ext cx="717" cy="745"/>
              <a:chOff x="657" y="2840"/>
              <a:chExt cx="717" cy="745"/>
            </a:xfrm>
          </p:grpSpPr>
          <p:sp>
            <p:nvSpPr>
              <p:cNvPr id="259103" name="Document"/>
              <p:cNvSpPr>
                <a:spLocks noEditPoints="1" noChangeArrowheads="1"/>
              </p:cNvSpPr>
              <p:nvPr/>
            </p:nvSpPr>
            <p:spPr bwMode="auto">
              <a:xfrm>
                <a:off x="748" y="2986"/>
                <a:ext cx="462" cy="599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rgbClr val="000000">
                    <a:alpha val="74998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r>
                  <a:rPr lang="en-GB" sz="900">
                    <a:latin typeface="Verdana" charset="0"/>
                  </a:rPr>
                  <a:t>&lt;html&gt;</a:t>
                </a:r>
              </a:p>
            </p:txBody>
          </p:sp>
          <p:sp>
            <p:nvSpPr>
              <p:cNvPr id="259104" name="Text Box 32"/>
              <p:cNvSpPr txBox="1">
                <a:spLocks noChangeArrowheads="1"/>
              </p:cNvSpPr>
              <p:nvPr/>
            </p:nvSpPr>
            <p:spPr bwMode="auto">
              <a:xfrm>
                <a:off x="657" y="2840"/>
                <a:ext cx="717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GB" sz="1400">
                    <a:latin typeface="Verdana" charset="0"/>
                  </a:rPr>
                  <a:t>index.html</a:t>
                </a:r>
              </a:p>
            </p:txBody>
          </p:sp>
        </p:grpSp>
        <p:sp>
          <p:nvSpPr>
            <p:cNvPr id="259105" name="Rectangle 33"/>
            <p:cNvSpPr>
              <a:spLocks noChangeArrowheads="1"/>
            </p:cNvSpPr>
            <p:nvPr/>
          </p:nvSpPr>
          <p:spPr bwMode="auto">
            <a:xfrm>
              <a:off x="1791" y="2704"/>
              <a:ext cx="1006" cy="402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900">
                  <a:latin typeface="Verdana" charset="0"/>
                </a:rPr>
                <a:t>HTTP/1.1 200 OK</a:t>
              </a:r>
              <a:br>
                <a:rPr lang="en-GB" sz="900">
                  <a:latin typeface="Verdana" charset="0"/>
                </a:rPr>
              </a:br>
              <a:r>
                <a:rPr lang="en-GB" sz="900">
                  <a:latin typeface="Verdana" charset="0"/>
                </a:rPr>
                <a:t>:</a:t>
              </a:r>
              <a:br>
                <a:rPr lang="en-GB" sz="900">
                  <a:latin typeface="Verdana" charset="0"/>
                </a:rPr>
              </a:br>
              <a:r>
                <a:rPr lang="en-GB" sz="900">
                  <a:latin typeface="Verdana" charset="0"/>
                </a:rPr>
                <a:t>Content-Type: text/html</a:t>
              </a:r>
              <a:br>
                <a:rPr lang="en-GB" sz="900">
                  <a:latin typeface="Verdana" charset="0"/>
                </a:rPr>
              </a:br>
              <a:endParaRPr lang="en-GB" sz="900">
                <a:latin typeface="Verdana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045 -0.12069 L 0.34045 -0.4536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59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-166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Web Server Operation</a:t>
            </a:r>
          </a:p>
        </p:txBody>
      </p:sp>
      <p:sp>
        <p:nvSpPr>
          <p:cNvPr id="261123" name="Text Box 3"/>
          <p:cNvSpPr txBox="1">
            <a:spLocks noChangeArrowheads="1"/>
          </p:cNvSpPr>
          <p:nvPr/>
        </p:nvSpPr>
        <p:spPr bwMode="auto">
          <a:xfrm>
            <a:off x="4783138" y="4581525"/>
            <a:ext cx="4276725" cy="1281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>
                <a:latin typeface="Garamond" charset="0"/>
              </a:rPr>
              <a:t>Browser parses response</a:t>
            </a:r>
          </a:p>
          <a:p>
            <a:pPr>
              <a:buFontTx/>
              <a:buChar char="•"/>
              <a:defRPr/>
            </a:pPr>
            <a:r>
              <a:rPr lang="en-GB" sz="1800">
                <a:latin typeface="Garamond" charset="0"/>
              </a:rPr>
              <a:t>Notes that content-type is HTML</a:t>
            </a:r>
          </a:p>
          <a:p>
            <a:pPr>
              <a:buFontTx/>
              <a:buChar char="•"/>
              <a:defRPr/>
            </a:pPr>
            <a:r>
              <a:rPr lang="en-GB" sz="1800">
                <a:latin typeface="Garamond" charset="0"/>
              </a:rPr>
              <a:t>Renders HTML in browser…</a:t>
            </a:r>
          </a:p>
          <a:p>
            <a:pPr>
              <a:buFontTx/>
              <a:buChar char="•"/>
              <a:defRPr/>
            </a:pPr>
            <a:r>
              <a:rPr lang="en-GB" sz="1800">
                <a:latin typeface="Garamond" charset="0"/>
              </a:rPr>
              <a:t>Makes further requests for embedded objects</a:t>
            </a:r>
          </a:p>
        </p:txBody>
      </p:sp>
      <p:grpSp>
        <p:nvGrpSpPr>
          <p:cNvPr id="67587" name="Group 4"/>
          <p:cNvGrpSpPr>
            <a:grpSpLocks/>
          </p:cNvGrpSpPr>
          <p:nvPr/>
        </p:nvGrpSpPr>
        <p:grpSpPr bwMode="auto">
          <a:xfrm>
            <a:off x="755650" y="1196975"/>
            <a:ext cx="7399338" cy="3336925"/>
            <a:chOff x="476" y="754"/>
            <a:chExt cx="4661" cy="2102"/>
          </a:xfrm>
        </p:grpSpPr>
        <p:grpSp>
          <p:nvGrpSpPr>
            <p:cNvPr id="67597" name="Group 5"/>
            <p:cNvGrpSpPr>
              <a:grpSpLocks/>
            </p:cNvGrpSpPr>
            <p:nvPr/>
          </p:nvGrpSpPr>
          <p:grpSpPr bwMode="auto">
            <a:xfrm>
              <a:off x="476" y="754"/>
              <a:ext cx="4661" cy="2102"/>
              <a:chOff x="476" y="754"/>
              <a:chExt cx="4661" cy="2102"/>
            </a:xfrm>
          </p:grpSpPr>
          <p:grpSp>
            <p:nvGrpSpPr>
              <p:cNvPr id="67599" name="Group 6"/>
              <p:cNvGrpSpPr>
                <a:grpSpLocks/>
              </p:cNvGrpSpPr>
              <p:nvPr/>
            </p:nvGrpSpPr>
            <p:grpSpPr bwMode="auto">
              <a:xfrm>
                <a:off x="476" y="1298"/>
                <a:ext cx="1720" cy="1558"/>
                <a:chOff x="476" y="1298"/>
                <a:chExt cx="1720" cy="1558"/>
              </a:xfrm>
            </p:grpSpPr>
            <p:sp>
              <p:nvSpPr>
                <p:cNvPr id="67605" name="tower"/>
                <p:cNvSpPr>
                  <a:spLocks noEditPoints="1" noChangeArrowheads="1"/>
                </p:cNvSpPr>
                <p:nvPr/>
              </p:nvSpPr>
              <p:spPr bwMode="auto">
                <a:xfrm>
                  <a:off x="1610" y="1389"/>
                  <a:ext cx="570" cy="1140"/>
                </a:xfrm>
                <a:custGeom>
                  <a:avLst/>
                  <a:gdLst>
                    <a:gd name="T0" fmla="*/ 0 w 21600"/>
                    <a:gd name="T1" fmla="*/ 6 h 21600"/>
                    <a:gd name="T2" fmla="*/ 5 w 21600"/>
                    <a:gd name="T3" fmla="*/ 0 h 21600"/>
                    <a:gd name="T4" fmla="*/ 8 w 21600"/>
                    <a:gd name="T5" fmla="*/ 0 h 21600"/>
                    <a:gd name="T6" fmla="*/ 15 w 21600"/>
                    <a:gd name="T7" fmla="*/ 0 h 21600"/>
                    <a:gd name="T8" fmla="*/ 15 w 21600"/>
                    <a:gd name="T9" fmla="*/ 32 h 21600"/>
                    <a:gd name="T10" fmla="*/ 15 w 21600"/>
                    <a:gd name="T11" fmla="*/ 54 h 21600"/>
                    <a:gd name="T12" fmla="*/ 11 w 21600"/>
                    <a:gd name="T13" fmla="*/ 60 h 21600"/>
                    <a:gd name="T14" fmla="*/ 7 w 21600"/>
                    <a:gd name="T15" fmla="*/ 60 h 21600"/>
                    <a:gd name="T16" fmla="*/ 0 w 21600"/>
                    <a:gd name="T17" fmla="*/ 60 h 21600"/>
                    <a:gd name="T18" fmla="*/ 0 w 21600"/>
                    <a:gd name="T19" fmla="*/ 32 h 21600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455 w 21600"/>
                    <a:gd name="T31" fmla="*/ 22547 h 21600"/>
                    <a:gd name="T32" fmla="*/ 21486 w 21600"/>
                    <a:gd name="T33" fmla="*/ 27000 h 21600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1600" h="21600" extrusionOk="0">
                      <a:moveTo>
                        <a:pt x="0" y="2184"/>
                      </a:moveTo>
                      <a:lnTo>
                        <a:pt x="6664" y="0"/>
                      </a:lnTo>
                      <a:lnTo>
                        <a:pt x="10800" y="0"/>
                      </a:lnTo>
                      <a:lnTo>
                        <a:pt x="21600" y="0"/>
                      </a:lnTo>
                      <a:lnTo>
                        <a:pt x="21600" y="11649"/>
                      </a:lnTo>
                      <a:lnTo>
                        <a:pt x="21600" y="19416"/>
                      </a:lnTo>
                      <a:lnTo>
                        <a:pt x="15166" y="21600"/>
                      </a:lnTo>
                      <a:lnTo>
                        <a:pt x="10570" y="21600"/>
                      </a:lnTo>
                      <a:lnTo>
                        <a:pt x="0" y="21600"/>
                      </a:lnTo>
                      <a:lnTo>
                        <a:pt x="0" y="11528"/>
                      </a:lnTo>
                      <a:lnTo>
                        <a:pt x="0" y="2184"/>
                      </a:lnTo>
                      <a:close/>
                    </a:path>
                    <a:path w="21600" h="21600" extrusionOk="0">
                      <a:moveTo>
                        <a:pt x="0" y="2184"/>
                      </a:moveTo>
                      <a:lnTo>
                        <a:pt x="0" y="2184"/>
                      </a:lnTo>
                      <a:lnTo>
                        <a:pt x="14706" y="2184"/>
                      </a:lnTo>
                      <a:lnTo>
                        <a:pt x="21600" y="0"/>
                      </a:lnTo>
                      <a:moveTo>
                        <a:pt x="0" y="2184"/>
                      </a:moveTo>
                      <a:lnTo>
                        <a:pt x="14706" y="2184"/>
                      </a:lnTo>
                      <a:lnTo>
                        <a:pt x="14706" y="5339"/>
                      </a:lnTo>
                      <a:lnTo>
                        <a:pt x="14706" y="17474"/>
                      </a:lnTo>
                      <a:lnTo>
                        <a:pt x="14706" y="21600"/>
                      </a:lnTo>
                      <a:moveTo>
                        <a:pt x="1149" y="3034"/>
                      </a:moveTo>
                      <a:lnTo>
                        <a:pt x="13328" y="3034"/>
                      </a:lnTo>
                      <a:lnTo>
                        <a:pt x="13328" y="3519"/>
                      </a:lnTo>
                      <a:lnTo>
                        <a:pt x="1149" y="3519"/>
                      </a:lnTo>
                      <a:lnTo>
                        <a:pt x="1149" y="3034"/>
                      </a:lnTo>
                      <a:moveTo>
                        <a:pt x="1149" y="4490"/>
                      </a:moveTo>
                      <a:lnTo>
                        <a:pt x="13328" y="4490"/>
                      </a:lnTo>
                      <a:lnTo>
                        <a:pt x="13328" y="4854"/>
                      </a:lnTo>
                      <a:lnTo>
                        <a:pt x="1149" y="4854"/>
                      </a:lnTo>
                      <a:lnTo>
                        <a:pt x="1149" y="4490"/>
                      </a:lnTo>
                      <a:moveTo>
                        <a:pt x="1149" y="5946"/>
                      </a:moveTo>
                      <a:lnTo>
                        <a:pt x="13328" y="5946"/>
                      </a:lnTo>
                      <a:lnTo>
                        <a:pt x="13328" y="6310"/>
                      </a:lnTo>
                      <a:lnTo>
                        <a:pt x="1149" y="6310"/>
                      </a:lnTo>
                      <a:lnTo>
                        <a:pt x="1149" y="5946"/>
                      </a:lnTo>
                    </a:path>
                  </a:pathLst>
                </a:custGeom>
                <a:solidFill>
                  <a:srgbClr val="FFFFCC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67606" name="Group 8"/>
                <p:cNvGrpSpPr>
                  <a:grpSpLocks/>
                </p:cNvGrpSpPr>
                <p:nvPr/>
              </p:nvGrpSpPr>
              <p:grpSpPr bwMode="auto">
                <a:xfrm>
                  <a:off x="664" y="1298"/>
                  <a:ext cx="492" cy="499"/>
                  <a:chOff x="664" y="1298"/>
                  <a:chExt cx="492" cy="499"/>
                </a:xfrm>
              </p:grpSpPr>
              <p:sp>
                <p:nvSpPr>
                  <p:cNvPr id="261129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61130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67607" name="Group 11"/>
                <p:cNvGrpSpPr>
                  <a:grpSpLocks/>
                </p:cNvGrpSpPr>
                <p:nvPr/>
              </p:nvGrpSpPr>
              <p:grpSpPr bwMode="auto">
                <a:xfrm>
                  <a:off x="884" y="1661"/>
                  <a:ext cx="492" cy="499"/>
                  <a:chOff x="664" y="1298"/>
                  <a:chExt cx="492" cy="499"/>
                </a:xfrm>
              </p:grpSpPr>
              <p:sp>
                <p:nvSpPr>
                  <p:cNvPr id="261132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61133" name="Text 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67608" name="Group 14"/>
                <p:cNvGrpSpPr>
                  <a:grpSpLocks/>
                </p:cNvGrpSpPr>
                <p:nvPr/>
              </p:nvGrpSpPr>
              <p:grpSpPr bwMode="auto">
                <a:xfrm>
                  <a:off x="476" y="1525"/>
                  <a:ext cx="492" cy="499"/>
                  <a:chOff x="664" y="1298"/>
                  <a:chExt cx="492" cy="499"/>
                </a:xfrm>
              </p:grpSpPr>
              <p:sp>
                <p:nvSpPr>
                  <p:cNvPr id="261135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61136" name="Text Box 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67609" name="Group 17"/>
                <p:cNvGrpSpPr>
                  <a:grpSpLocks/>
                </p:cNvGrpSpPr>
                <p:nvPr/>
              </p:nvGrpSpPr>
              <p:grpSpPr bwMode="auto">
                <a:xfrm>
                  <a:off x="612" y="1734"/>
                  <a:ext cx="408" cy="653"/>
                  <a:chOff x="567" y="2097"/>
                  <a:chExt cx="408" cy="653"/>
                </a:xfrm>
              </p:grpSpPr>
              <p:sp>
                <p:nvSpPr>
                  <p:cNvPr id="261138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567" y="2251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pic>
                <p:nvPicPr>
                  <p:cNvPr id="261139" name="Picture 19" descr="j0301076"/>
                  <p:cNvPicPr>
                    <a:picLocks noChangeAspect="1" noChangeArrowheads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49" y="2097"/>
                    <a:ext cx="318" cy="24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rgbClr val="808080">
                              <a:alpha val="74998"/>
                            </a:srgbClr>
                          </a:outerShdw>
                        </a:effectLst>
                      </a14:hiddenEffects>
                    </a:ext>
                  </a:extLst>
                </p:spPr>
              </p:pic>
            </p:grpSp>
            <p:sp>
              <p:nvSpPr>
                <p:cNvPr id="261140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1474" y="2568"/>
                  <a:ext cx="72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server</a:t>
                  </a:r>
                </a:p>
              </p:txBody>
            </p:sp>
          </p:grpSp>
          <p:grpSp>
            <p:nvGrpSpPr>
              <p:cNvPr id="67600" name="Group 21"/>
              <p:cNvGrpSpPr>
                <a:grpSpLocks/>
              </p:cNvGrpSpPr>
              <p:nvPr/>
            </p:nvGrpSpPr>
            <p:grpSpPr bwMode="auto">
              <a:xfrm>
                <a:off x="3878" y="754"/>
                <a:ext cx="1259" cy="1649"/>
                <a:chOff x="3878" y="754"/>
                <a:chExt cx="1259" cy="1649"/>
              </a:xfrm>
            </p:grpSpPr>
            <p:pic>
              <p:nvPicPr>
                <p:cNvPr id="261142" name="Picture 22" descr="j0195384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006" y="1012"/>
                  <a:ext cx="1131" cy="87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80808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61143" name="Picture 23" descr="browser"/>
                <p:cNvPicPr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142" y="1081"/>
                  <a:ext cx="499" cy="2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80808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261144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4422" y="2115"/>
                  <a:ext cx="53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user</a:t>
                  </a:r>
                </a:p>
              </p:txBody>
            </p:sp>
            <p:sp>
              <p:nvSpPr>
                <p:cNvPr id="261145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3878" y="754"/>
                  <a:ext cx="888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browser</a:t>
                  </a:r>
                </a:p>
              </p:txBody>
            </p:sp>
          </p:grpSp>
        </p:grpSp>
        <p:sp>
          <p:nvSpPr>
            <p:cNvPr id="261146" name="Rectangle 26"/>
            <p:cNvSpPr>
              <a:spLocks noChangeArrowheads="1"/>
            </p:cNvSpPr>
            <p:nvPr/>
          </p:nvSpPr>
          <p:spPr bwMode="auto">
            <a:xfrm>
              <a:off x="567" y="2523"/>
              <a:ext cx="5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400">
                  <a:latin typeface="Verdana" charset="0"/>
                </a:rPr>
                <a:t>files</a:t>
              </a:r>
            </a:p>
          </p:txBody>
        </p:sp>
      </p:grpSp>
      <p:sp>
        <p:nvSpPr>
          <p:cNvPr id="261147" name="Line 27"/>
          <p:cNvSpPr>
            <a:spLocks noChangeShapeType="1"/>
          </p:cNvSpPr>
          <p:nvPr/>
        </p:nvSpPr>
        <p:spPr bwMode="auto">
          <a:xfrm flipH="1">
            <a:off x="3490913" y="2205038"/>
            <a:ext cx="2881312" cy="1008062"/>
          </a:xfrm>
          <a:prstGeom prst="line">
            <a:avLst/>
          </a:prstGeom>
          <a:noFill/>
          <a:ln w="57150">
            <a:solidFill>
              <a:srgbClr val="0033CC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grpSp>
        <p:nvGrpSpPr>
          <p:cNvPr id="67589" name="Group 28"/>
          <p:cNvGrpSpPr>
            <a:grpSpLocks/>
          </p:cNvGrpSpPr>
          <p:nvPr/>
        </p:nvGrpSpPr>
        <p:grpSpPr bwMode="auto">
          <a:xfrm>
            <a:off x="5940425" y="1341438"/>
            <a:ext cx="1800225" cy="2055812"/>
            <a:chOff x="1701" y="2659"/>
            <a:chExt cx="1134" cy="1295"/>
          </a:xfrm>
        </p:grpSpPr>
        <p:sp>
          <p:nvSpPr>
            <p:cNvPr id="261149" name="Document"/>
            <p:cNvSpPr>
              <a:spLocks noEditPoints="1" noChangeArrowheads="1"/>
            </p:cNvSpPr>
            <p:nvPr/>
          </p:nvSpPr>
          <p:spPr bwMode="auto">
            <a:xfrm>
              <a:off x="1701" y="2659"/>
              <a:ext cx="1134" cy="1295"/>
            </a:xfrm>
            <a:custGeom>
              <a:avLst/>
              <a:gdLst>
                <a:gd name="T0" fmla="*/ 10757 w 21600"/>
                <a:gd name="T1" fmla="*/ 21632 h 21600"/>
                <a:gd name="T2" fmla="*/ 85 w 21600"/>
                <a:gd name="T3" fmla="*/ 10849 h 21600"/>
                <a:gd name="T4" fmla="*/ 10757 w 21600"/>
                <a:gd name="T5" fmla="*/ 81 h 21600"/>
                <a:gd name="T6" fmla="*/ 21706 w 21600"/>
                <a:gd name="T7" fmla="*/ 10652 h 21600"/>
                <a:gd name="T8" fmla="*/ 10757 w 21600"/>
                <a:gd name="T9" fmla="*/ 21632 h 21600"/>
                <a:gd name="T10" fmla="*/ 0 w 21600"/>
                <a:gd name="T11" fmla="*/ 0 h 21600"/>
                <a:gd name="T12" fmla="*/ 21600 w 21600"/>
                <a:gd name="T13" fmla="*/ 0 h 21600"/>
                <a:gd name="T14" fmla="*/ 21600 w 21600"/>
                <a:gd name="T15" fmla="*/ 21600 h 21600"/>
                <a:gd name="T16" fmla="*/ 977 w 21600"/>
                <a:gd name="T17" fmla="*/ 818 h 21600"/>
                <a:gd name="T18" fmla="*/ 20622 w 21600"/>
                <a:gd name="T19" fmla="*/ 1642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GB" sz="900">
                <a:latin typeface="Verdana" charset="0"/>
              </a:endParaRPr>
            </a:p>
            <a:p>
              <a:pPr>
                <a:defRPr/>
              </a:pPr>
              <a:endParaRPr lang="en-GB" sz="900">
                <a:latin typeface="Verdana" charset="0"/>
              </a:endParaRPr>
            </a:p>
          </p:txBody>
        </p:sp>
        <p:grpSp>
          <p:nvGrpSpPr>
            <p:cNvPr id="67593" name="Group 30"/>
            <p:cNvGrpSpPr>
              <a:grpSpLocks/>
            </p:cNvGrpSpPr>
            <p:nvPr/>
          </p:nvGrpSpPr>
          <p:grpSpPr bwMode="auto">
            <a:xfrm>
              <a:off x="1973" y="2976"/>
              <a:ext cx="717" cy="745"/>
              <a:chOff x="657" y="2840"/>
              <a:chExt cx="717" cy="745"/>
            </a:xfrm>
          </p:grpSpPr>
          <p:sp>
            <p:nvSpPr>
              <p:cNvPr id="261151" name="Document"/>
              <p:cNvSpPr>
                <a:spLocks noEditPoints="1" noChangeArrowheads="1"/>
              </p:cNvSpPr>
              <p:nvPr/>
            </p:nvSpPr>
            <p:spPr bwMode="auto">
              <a:xfrm>
                <a:off x="748" y="2986"/>
                <a:ext cx="462" cy="599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rgbClr val="000000">
                    <a:alpha val="74998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r>
                  <a:rPr lang="en-GB" sz="900">
                    <a:latin typeface="Verdana" charset="0"/>
                  </a:rPr>
                  <a:t>&lt;html&gt;</a:t>
                </a:r>
              </a:p>
            </p:txBody>
          </p:sp>
          <p:sp>
            <p:nvSpPr>
              <p:cNvPr id="261152" name="Text Box 32"/>
              <p:cNvSpPr txBox="1">
                <a:spLocks noChangeArrowheads="1"/>
              </p:cNvSpPr>
              <p:nvPr/>
            </p:nvSpPr>
            <p:spPr bwMode="auto">
              <a:xfrm>
                <a:off x="657" y="2840"/>
                <a:ext cx="717" cy="19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GB" sz="1400">
                    <a:latin typeface="Verdana" charset="0"/>
                  </a:rPr>
                  <a:t>index.html</a:t>
                </a:r>
              </a:p>
            </p:txBody>
          </p:sp>
        </p:grpSp>
        <p:sp>
          <p:nvSpPr>
            <p:cNvPr id="261153" name="Rectangle 33"/>
            <p:cNvSpPr>
              <a:spLocks noChangeArrowheads="1"/>
            </p:cNvSpPr>
            <p:nvPr/>
          </p:nvSpPr>
          <p:spPr bwMode="auto">
            <a:xfrm>
              <a:off x="1791" y="2704"/>
              <a:ext cx="1006" cy="402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900">
                  <a:latin typeface="Verdana" charset="0"/>
                </a:rPr>
                <a:t>HTTP/1.1 200 OK</a:t>
              </a:r>
              <a:br>
                <a:rPr lang="en-GB" sz="900">
                  <a:latin typeface="Verdana" charset="0"/>
                </a:rPr>
              </a:br>
              <a:r>
                <a:rPr lang="en-GB" sz="900">
                  <a:latin typeface="Verdana" charset="0"/>
                </a:rPr>
                <a:t>:</a:t>
              </a:r>
              <a:br>
                <a:rPr lang="en-GB" sz="900">
                  <a:latin typeface="Verdana" charset="0"/>
                </a:rPr>
              </a:br>
              <a:r>
                <a:rPr lang="en-GB" sz="900">
                  <a:latin typeface="Verdana" charset="0"/>
                </a:rPr>
                <a:t>Content-Type: text/html</a:t>
              </a:r>
              <a:br>
                <a:rPr lang="en-GB" sz="900">
                  <a:latin typeface="Verdana" charset="0"/>
                </a:rPr>
              </a:br>
              <a:endParaRPr lang="en-GB" sz="900">
                <a:latin typeface="Verdana" charset="0"/>
              </a:endParaRPr>
            </a:p>
          </p:txBody>
        </p:sp>
      </p:grpSp>
      <p:sp>
        <p:nvSpPr>
          <p:cNvPr id="261154" name="Text Box 34"/>
          <p:cNvSpPr txBox="1">
            <a:spLocks noChangeArrowheads="1"/>
          </p:cNvSpPr>
          <p:nvPr/>
        </p:nvSpPr>
        <p:spPr bwMode="auto">
          <a:xfrm>
            <a:off x="4643438" y="2060575"/>
            <a:ext cx="1243012" cy="284163"/>
          </a:xfrm>
          <a:prstGeom prst="rect">
            <a:avLst/>
          </a:prstGeom>
          <a:solidFill>
            <a:schemeClr val="tx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GB" sz="1200">
                <a:latin typeface="Verdana" charset="0"/>
              </a:rPr>
              <a:t>GET …</a:t>
            </a:r>
          </a:p>
        </p:txBody>
      </p:sp>
      <p:sp>
        <p:nvSpPr>
          <p:cNvPr id="261155" name="Rectangle 35"/>
          <p:cNvSpPr>
            <a:spLocks noChangeArrowheads="1"/>
          </p:cNvSpPr>
          <p:nvPr/>
        </p:nvSpPr>
        <p:spPr bwMode="auto">
          <a:xfrm>
            <a:off x="2987675" y="3429000"/>
            <a:ext cx="2376488" cy="625475"/>
          </a:xfrm>
          <a:prstGeom prst="rect">
            <a:avLst/>
          </a:prstGeom>
          <a:solidFill>
            <a:schemeClr val="tx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GB" sz="1200">
                <a:latin typeface="Verdana" charset="0"/>
              </a:rPr>
              <a:t>HTTP 1.1 200 OK</a:t>
            </a:r>
            <a:br>
              <a:rPr lang="en-GB" sz="1200">
                <a:latin typeface="Verdana" charset="0"/>
              </a:rPr>
            </a:br>
            <a:r>
              <a:rPr lang="en-GB" sz="1200">
                <a:latin typeface="Verdana" charset="0"/>
              </a:rPr>
              <a:t>Content-type: image/jpeg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1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1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1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1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1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1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035 0.00047 L -0.24114 0.11584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611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583" y="5757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7"/>
                                            </p:cond>
                                          </p:stCondLst>
                                        </p:cTn>
                                        <p:tgtEl>
                                          <p:spTgt spid="261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323 -0.0037 L 0.31909 -0.17133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2611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108" y="-83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154" grpId="0" animBg="1"/>
      <p:bldP spid="261154" grpId="1" animBg="1"/>
      <p:bldP spid="261155" grpId="0" animBg="1"/>
      <p:bldP spid="261155" grpId="1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Web Server Operation</a:t>
            </a:r>
          </a:p>
        </p:txBody>
      </p:sp>
      <p:sp>
        <p:nvSpPr>
          <p:cNvPr id="263171" name="Text Box 3"/>
          <p:cNvSpPr txBox="1">
            <a:spLocks noChangeArrowheads="1"/>
          </p:cNvSpPr>
          <p:nvPr/>
        </p:nvSpPr>
        <p:spPr bwMode="auto">
          <a:xfrm>
            <a:off x="2916238" y="4581525"/>
            <a:ext cx="48641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>
                <a:latin typeface="Garamond" charset="0"/>
              </a:rPr>
              <a:t>Web server returns a response even if it</a:t>
            </a:r>
          </a:p>
          <a:p>
            <a:pPr>
              <a:defRPr/>
            </a:pPr>
            <a:r>
              <a:rPr lang="en-GB" sz="2400">
                <a:latin typeface="Garamond" charset="0"/>
              </a:rPr>
              <a:t>cannot satisfy the request.</a:t>
            </a:r>
          </a:p>
        </p:txBody>
      </p:sp>
      <p:grpSp>
        <p:nvGrpSpPr>
          <p:cNvPr id="69635" name="Group 4"/>
          <p:cNvGrpSpPr>
            <a:grpSpLocks/>
          </p:cNvGrpSpPr>
          <p:nvPr/>
        </p:nvGrpSpPr>
        <p:grpSpPr bwMode="auto">
          <a:xfrm>
            <a:off x="755650" y="1196975"/>
            <a:ext cx="7399338" cy="3336925"/>
            <a:chOff x="476" y="754"/>
            <a:chExt cx="4661" cy="2102"/>
          </a:xfrm>
        </p:grpSpPr>
        <p:grpSp>
          <p:nvGrpSpPr>
            <p:cNvPr id="69638" name="Group 5"/>
            <p:cNvGrpSpPr>
              <a:grpSpLocks/>
            </p:cNvGrpSpPr>
            <p:nvPr/>
          </p:nvGrpSpPr>
          <p:grpSpPr bwMode="auto">
            <a:xfrm>
              <a:off x="476" y="754"/>
              <a:ext cx="4661" cy="2102"/>
              <a:chOff x="476" y="754"/>
              <a:chExt cx="4661" cy="2102"/>
            </a:xfrm>
          </p:grpSpPr>
          <p:grpSp>
            <p:nvGrpSpPr>
              <p:cNvPr id="69640" name="Group 6"/>
              <p:cNvGrpSpPr>
                <a:grpSpLocks/>
              </p:cNvGrpSpPr>
              <p:nvPr/>
            </p:nvGrpSpPr>
            <p:grpSpPr bwMode="auto">
              <a:xfrm>
                <a:off x="476" y="1298"/>
                <a:ext cx="1720" cy="1558"/>
                <a:chOff x="476" y="1298"/>
                <a:chExt cx="1720" cy="1558"/>
              </a:xfrm>
            </p:grpSpPr>
            <p:sp>
              <p:nvSpPr>
                <p:cNvPr id="69646" name="tower"/>
                <p:cNvSpPr>
                  <a:spLocks noEditPoints="1" noChangeArrowheads="1"/>
                </p:cNvSpPr>
                <p:nvPr/>
              </p:nvSpPr>
              <p:spPr bwMode="auto">
                <a:xfrm>
                  <a:off x="1610" y="1389"/>
                  <a:ext cx="570" cy="1140"/>
                </a:xfrm>
                <a:custGeom>
                  <a:avLst/>
                  <a:gdLst>
                    <a:gd name="T0" fmla="*/ 0 w 21600"/>
                    <a:gd name="T1" fmla="*/ 6 h 21600"/>
                    <a:gd name="T2" fmla="*/ 5 w 21600"/>
                    <a:gd name="T3" fmla="*/ 0 h 21600"/>
                    <a:gd name="T4" fmla="*/ 8 w 21600"/>
                    <a:gd name="T5" fmla="*/ 0 h 21600"/>
                    <a:gd name="T6" fmla="*/ 15 w 21600"/>
                    <a:gd name="T7" fmla="*/ 0 h 21600"/>
                    <a:gd name="T8" fmla="*/ 15 w 21600"/>
                    <a:gd name="T9" fmla="*/ 32 h 21600"/>
                    <a:gd name="T10" fmla="*/ 15 w 21600"/>
                    <a:gd name="T11" fmla="*/ 54 h 21600"/>
                    <a:gd name="T12" fmla="*/ 11 w 21600"/>
                    <a:gd name="T13" fmla="*/ 60 h 21600"/>
                    <a:gd name="T14" fmla="*/ 7 w 21600"/>
                    <a:gd name="T15" fmla="*/ 60 h 21600"/>
                    <a:gd name="T16" fmla="*/ 0 w 21600"/>
                    <a:gd name="T17" fmla="*/ 60 h 21600"/>
                    <a:gd name="T18" fmla="*/ 0 w 21600"/>
                    <a:gd name="T19" fmla="*/ 32 h 21600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455 w 21600"/>
                    <a:gd name="T31" fmla="*/ 22547 h 21600"/>
                    <a:gd name="T32" fmla="*/ 21486 w 21600"/>
                    <a:gd name="T33" fmla="*/ 27000 h 21600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1600" h="21600" extrusionOk="0">
                      <a:moveTo>
                        <a:pt x="0" y="2184"/>
                      </a:moveTo>
                      <a:lnTo>
                        <a:pt x="6664" y="0"/>
                      </a:lnTo>
                      <a:lnTo>
                        <a:pt x="10800" y="0"/>
                      </a:lnTo>
                      <a:lnTo>
                        <a:pt x="21600" y="0"/>
                      </a:lnTo>
                      <a:lnTo>
                        <a:pt x="21600" y="11649"/>
                      </a:lnTo>
                      <a:lnTo>
                        <a:pt x="21600" y="19416"/>
                      </a:lnTo>
                      <a:lnTo>
                        <a:pt x="15166" y="21600"/>
                      </a:lnTo>
                      <a:lnTo>
                        <a:pt x="10570" y="21600"/>
                      </a:lnTo>
                      <a:lnTo>
                        <a:pt x="0" y="21600"/>
                      </a:lnTo>
                      <a:lnTo>
                        <a:pt x="0" y="11528"/>
                      </a:lnTo>
                      <a:lnTo>
                        <a:pt x="0" y="2184"/>
                      </a:lnTo>
                      <a:close/>
                    </a:path>
                    <a:path w="21600" h="21600" extrusionOk="0">
                      <a:moveTo>
                        <a:pt x="0" y="2184"/>
                      </a:moveTo>
                      <a:lnTo>
                        <a:pt x="0" y="2184"/>
                      </a:lnTo>
                      <a:lnTo>
                        <a:pt x="14706" y="2184"/>
                      </a:lnTo>
                      <a:lnTo>
                        <a:pt x="21600" y="0"/>
                      </a:lnTo>
                      <a:moveTo>
                        <a:pt x="0" y="2184"/>
                      </a:moveTo>
                      <a:lnTo>
                        <a:pt x="14706" y="2184"/>
                      </a:lnTo>
                      <a:lnTo>
                        <a:pt x="14706" y="5339"/>
                      </a:lnTo>
                      <a:lnTo>
                        <a:pt x="14706" y="17474"/>
                      </a:lnTo>
                      <a:lnTo>
                        <a:pt x="14706" y="21600"/>
                      </a:lnTo>
                      <a:moveTo>
                        <a:pt x="1149" y="3034"/>
                      </a:moveTo>
                      <a:lnTo>
                        <a:pt x="13328" y="3034"/>
                      </a:lnTo>
                      <a:lnTo>
                        <a:pt x="13328" y="3519"/>
                      </a:lnTo>
                      <a:lnTo>
                        <a:pt x="1149" y="3519"/>
                      </a:lnTo>
                      <a:lnTo>
                        <a:pt x="1149" y="3034"/>
                      </a:lnTo>
                      <a:moveTo>
                        <a:pt x="1149" y="4490"/>
                      </a:moveTo>
                      <a:lnTo>
                        <a:pt x="13328" y="4490"/>
                      </a:lnTo>
                      <a:lnTo>
                        <a:pt x="13328" y="4854"/>
                      </a:lnTo>
                      <a:lnTo>
                        <a:pt x="1149" y="4854"/>
                      </a:lnTo>
                      <a:lnTo>
                        <a:pt x="1149" y="4490"/>
                      </a:lnTo>
                      <a:moveTo>
                        <a:pt x="1149" y="5946"/>
                      </a:moveTo>
                      <a:lnTo>
                        <a:pt x="13328" y="5946"/>
                      </a:lnTo>
                      <a:lnTo>
                        <a:pt x="13328" y="6310"/>
                      </a:lnTo>
                      <a:lnTo>
                        <a:pt x="1149" y="6310"/>
                      </a:lnTo>
                      <a:lnTo>
                        <a:pt x="1149" y="5946"/>
                      </a:lnTo>
                    </a:path>
                  </a:pathLst>
                </a:custGeom>
                <a:solidFill>
                  <a:srgbClr val="FFFFCC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69647" name="Group 8"/>
                <p:cNvGrpSpPr>
                  <a:grpSpLocks/>
                </p:cNvGrpSpPr>
                <p:nvPr/>
              </p:nvGrpSpPr>
              <p:grpSpPr bwMode="auto">
                <a:xfrm>
                  <a:off x="664" y="1298"/>
                  <a:ext cx="492" cy="499"/>
                  <a:chOff x="664" y="1298"/>
                  <a:chExt cx="492" cy="499"/>
                </a:xfrm>
              </p:grpSpPr>
              <p:sp>
                <p:nvSpPr>
                  <p:cNvPr id="263177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63178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69648" name="Group 11"/>
                <p:cNvGrpSpPr>
                  <a:grpSpLocks/>
                </p:cNvGrpSpPr>
                <p:nvPr/>
              </p:nvGrpSpPr>
              <p:grpSpPr bwMode="auto">
                <a:xfrm>
                  <a:off x="884" y="1661"/>
                  <a:ext cx="492" cy="499"/>
                  <a:chOff x="664" y="1298"/>
                  <a:chExt cx="492" cy="499"/>
                </a:xfrm>
              </p:grpSpPr>
              <p:sp>
                <p:nvSpPr>
                  <p:cNvPr id="263180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63181" name="Text 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69649" name="Group 14"/>
                <p:cNvGrpSpPr>
                  <a:grpSpLocks/>
                </p:cNvGrpSpPr>
                <p:nvPr/>
              </p:nvGrpSpPr>
              <p:grpSpPr bwMode="auto">
                <a:xfrm>
                  <a:off x="476" y="1525"/>
                  <a:ext cx="492" cy="499"/>
                  <a:chOff x="664" y="1298"/>
                  <a:chExt cx="492" cy="499"/>
                </a:xfrm>
              </p:grpSpPr>
              <p:sp>
                <p:nvSpPr>
                  <p:cNvPr id="263183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63184" name="Text Box 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69650" name="Group 17"/>
                <p:cNvGrpSpPr>
                  <a:grpSpLocks/>
                </p:cNvGrpSpPr>
                <p:nvPr/>
              </p:nvGrpSpPr>
              <p:grpSpPr bwMode="auto">
                <a:xfrm>
                  <a:off x="612" y="1734"/>
                  <a:ext cx="408" cy="653"/>
                  <a:chOff x="567" y="2097"/>
                  <a:chExt cx="408" cy="653"/>
                </a:xfrm>
              </p:grpSpPr>
              <p:sp>
                <p:nvSpPr>
                  <p:cNvPr id="263186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567" y="2251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pic>
                <p:nvPicPr>
                  <p:cNvPr id="263187" name="Picture 19" descr="j0301076"/>
                  <p:cNvPicPr>
                    <a:picLocks noChangeAspect="1" noChangeArrowheads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49" y="2097"/>
                    <a:ext cx="318" cy="24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rgbClr val="808080">
                              <a:alpha val="74998"/>
                            </a:srgbClr>
                          </a:outerShdw>
                        </a:effectLst>
                      </a14:hiddenEffects>
                    </a:ext>
                  </a:extLst>
                </p:spPr>
              </p:pic>
            </p:grpSp>
            <p:sp>
              <p:nvSpPr>
                <p:cNvPr id="263188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1474" y="2568"/>
                  <a:ext cx="72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server</a:t>
                  </a:r>
                </a:p>
              </p:txBody>
            </p:sp>
          </p:grpSp>
          <p:grpSp>
            <p:nvGrpSpPr>
              <p:cNvPr id="69641" name="Group 21"/>
              <p:cNvGrpSpPr>
                <a:grpSpLocks/>
              </p:cNvGrpSpPr>
              <p:nvPr/>
            </p:nvGrpSpPr>
            <p:grpSpPr bwMode="auto">
              <a:xfrm>
                <a:off x="3878" y="754"/>
                <a:ext cx="1259" cy="1649"/>
                <a:chOff x="3878" y="754"/>
                <a:chExt cx="1259" cy="1649"/>
              </a:xfrm>
            </p:grpSpPr>
            <p:pic>
              <p:nvPicPr>
                <p:cNvPr id="263190" name="Picture 22" descr="j0195384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006" y="1012"/>
                  <a:ext cx="1131" cy="87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80808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63191" name="Picture 23" descr="browser"/>
                <p:cNvPicPr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142" y="1081"/>
                  <a:ext cx="499" cy="2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80808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263192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4422" y="2115"/>
                  <a:ext cx="53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user</a:t>
                  </a:r>
                </a:p>
              </p:txBody>
            </p:sp>
            <p:sp>
              <p:nvSpPr>
                <p:cNvPr id="263193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3878" y="754"/>
                  <a:ext cx="888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browser</a:t>
                  </a:r>
                </a:p>
              </p:txBody>
            </p:sp>
          </p:grpSp>
        </p:grpSp>
        <p:sp>
          <p:nvSpPr>
            <p:cNvPr id="263194" name="Rectangle 26"/>
            <p:cNvSpPr>
              <a:spLocks noChangeArrowheads="1"/>
            </p:cNvSpPr>
            <p:nvPr/>
          </p:nvSpPr>
          <p:spPr bwMode="auto">
            <a:xfrm>
              <a:off x="567" y="2523"/>
              <a:ext cx="5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400">
                  <a:latin typeface="Verdana" charset="0"/>
                </a:rPr>
                <a:t>files</a:t>
              </a:r>
            </a:p>
          </p:txBody>
        </p:sp>
      </p:grpSp>
      <p:sp>
        <p:nvSpPr>
          <p:cNvPr id="263195" name="Line 27"/>
          <p:cNvSpPr>
            <a:spLocks noChangeShapeType="1"/>
          </p:cNvSpPr>
          <p:nvPr/>
        </p:nvSpPr>
        <p:spPr bwMode="auto">
          <a:xfrm flipH="1">
            <a:off x="3490913" y="2205038"/>
            <a:ext cx="2881312" cy="1008062"/>
          </a:xfrm>
          <a:prstGeom prst="line">
            <a:avLst/>
          </a:prstGeom>
          <a:noFill/>
          <a:ln w="57150">
            <a:solidFill>
              <a:srgbClr val="0033CC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263196" name="Text Box 28"/>
          <p:cNvSpPr txBox="1">
            <a:spLocks noChangeArrowheads="1"/>
          </p:cNvSpPr>
          <p:nvPr/>
        </p:nvSpPr>
        <p:spPr bwMode="auto">
          <a:xfrm>
            <a:off x="2627313" y="3429000"/>
            <a:ext cx="3929062" cy="466725"/>
          </a:xfrm>
          <a:prstGeom prst="rect">
            <a:avLst/>
          </a:prstGeom>
          <a:solidFill>
            <a:schemeClr val="tx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>
                <a:latin typeface="Verdana" charset="0"/>
              </a:rPr>
              <a:t>HTTP/1.1 404 Not found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-0.33287  E" pathEditMode="relative" ptsTypes="">
                                      <p:cBhvr>
                                        <p:cTn id="10" dur="2000" fill="hold"/>
                                        <p:tgtEl>
                                          <p:spTgt spid="2631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196" grpId="0" animBg="1"/>
      <p:bldP spid="263196" grpId="1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Web Server Operation</a:t>
            </a:r>
          </a:p>
        </p:txBody>
      </p:sp>
      <p:sp>
        <p:nvSpPr>
          <p:cNvPr id="265219" name="Text Box 3"/>
          <p:cNvSpPr txBox="1">
            <a:spLocks noChangeArrowheads="1"/>
          </p:cNvSpPr>
          <p:nvPr/>
        </p:nvSpPr>
        <p:spPr bwMode="auto">
          <a:xfrm>
            <a:off x="2916238" y="4581525"/>
            <a:ext cx="54038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>
                <a:latin typeface="Garamond" charset="0"/>
              </a:rPr>
              <a:t>When page is rendered browser closes TCP </a:t>
            </a:r>
            <a:br>
              <a:rPr lang="en-GB" sz="2400">
                <a:latin typeface="Garamond" charset="0"/>
              </a:rPr>
            </a:br>
            <a:r>
              <a:rPr lang="en-GB" sz="2400">
                <a:latin typeface="Garamond" charset="0"/>
              </a:rPr>
              <a:t>connection</a:t>
            </a:r>
          </a:p>
        </p:txBody>
      </p:sp>
      <p:grpSp>
        <p:nvGrpSpPr>
          <p:cNvPr id="71683" name="Group 4"/>
          <p:cNvGrpSpPr>
            <a:grpSpLocks/>
          </p:cNvGrpSpPr>
          <p:nvPr/>
        </p:nvGrpSpPr>
        <p:grpSpPr bwMode="auto">
          <a:xfrm>
            <a:off x="755650" y="1196975"/>
            <a:ext cx="7399338" cy="3336925"/>
            <a:chOff x="476" y="754"/>
            <a:chExt cx="4661" cy="2102"/>
          </a:xfrm>
        </p:grpSpPr>
        <p:grpSp>
          <p:nvGrpSpPr>
            <p:cNvPr id="71685" name="Group 5"/>
            <p:cNvGrpSpPr>
              <a:grpSpLocks/>
            </p:cNvGrpSpPr>
            <p:nvPr/>
          </p:nvGrpSpPr>
          <p:grpSpPr bwMode="auto">
            <a:xfrm>
              <a:off x="476" y="754"/>
              <a:ext cx="4661" cy="2102"/>
              <a:chOff x="476" y="754"/>
              <a:chExt cx="4661" cy="2102"/>
            </a:xfrm>
          </p:grpSpPr>
          <p:grpSp>
            <p:nvGrpSpPr>
              <p:cNvPr id="71687" name="Group 6"/>
              <p:cNvGrpSpPr>
                <a:grpSpLocks/>
              </p:cNvGrpSpPr>
              <p:nvPr/>
            </p:nvGrpSpPr>
            <p:grpSpPr bwMode="auto">
              <a:xfrm>
                <a:off x="476" y="1298"/>
                <a:ext cx="1720" cy="1558"/>
                <a:chOff x="476" y="1298"/>
                <a:chExt cx="1720" cy="1558"/>
              </a:xfrm>
            </p:grpSpPr>
            <p:sp>
              <p:nvSpPr>
                <p:cNvPr id="71693" name="tower"/>
                <p:cNvSpPr>
                  <a:spLocks noEditPoints="1" noChangeArrowheads="1"/>
                </p:cNvSpPr>
                <p:nvPr/>
              </p:nvSpPr>
              <p:spPr bwMode="auto">
                <a:xfrm>
                  <a:off x="1610" y="1389"/>
                  <a:ext cx="570" cy="1140"/>
                </a:xfrm>
                <a:custGeom>
                  <a:avLst/>
                  <a:gdLst>
                    <a:gd name="T0" fmla="*/ 0 w 21600"/>
                    <a:gd name="T1" fmla="*/ 6 h 21600"/>
                    <a:gd name="T2" fmla="*/ 5 w 21600"/>
                    <a:gd name="T3" fmla="*/ 0 h 21600"/>
                    <a:gd name="T4" fmla="*/ 8 w 21600"/>
                    <a:gd name="T5" fmla="*/ 0 h 21600"/>
                    <a:gd name="T6" fmla="*/ 15 w 21600"/>
                    <a:gd name="T7" fmla="*/ 0 h 21600"/>
                    <a:gd name="T8" fmla="*/ 15 w 21600"/>
                    <a:gd name="T9" fmla="*/ 32 h 21600"/>
                    <a:gd name="T10" fmla="*/ 15 w 21600"/>
                    <a:gd name="T11" fmla="*/ 54 h 21600"/>
                    <a:gd name="T12" fmla="*/ 11 w 21600"/>
                    <a:gd name="T13" fmla="*/ 60 h 21600"/>
                    <a:gd name="T14" fmla="*/ 7 w 21600"/>
                    <a:gd name="T15" fmla="*/ 60 h 21600"/>
                    <a:gd name="T16" fmla="*/ 0 w 21600"/>
                    <a:gd name="T17" fmla="*/ 60 h 21600"/>
                    <a:gd name="T18" fmla="*/ 0 w 21600"/>
                    <a:gd name="T19" fmla="*/ 32 h 21600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455 w 21600"/>
                    <a:gd name="T31" fmla="*/ 22547 h 21600"/>
                    <a:gd name="T32" fmla="*/ 21486 w 21600"/>
                    <a:gd name="T33" fmla="*/ 27000 h 21600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1600" h="21600" extrusionOk="0">
                      <a:moveTo>
                        <a:pt x="0" y="2184"/>
                      </a:moveTo>
                      <a:lnTo>
                        <a:pt x="6664" y="0"/>
                      </a:lnTo>
                      <a:lnTo>
                        <a:pt x="10800" y="0"/>
                      </a:lnTo>
                      <a:lnTo>
                        <a:pt x="21600" y="0"/>
                      </a:lnTo>
                      <a:lnTo>
                        <a:pt x="21600" y="11649"/>
                      </a:lnTo>
                      <a:lnTo>
                        <a:pt x="21600" y="19416"/>
                      </a:lnTo>
                      <a:lnTo>
                        <a:pt x="15166" y="21600"/>
                      </a:lnTo>
                      <a:lnTo>
                        <a:pt x="10570" y="21600"/>
                      </a:lnTo>
                      <a:lnTo>
                        <a:pt x="0" y="21600"/>
                      </a:lnTo>
                      <a:lnTo>
                        <a:pt x="0" y="11528"/>
                      </a:lnTo>
                      <a:lnTo>
                        <a:pt x="0" y="2184"/>
                      </a:lnTo>
                      <a:close/>
                    </a:path>
                    <a:path w="21600" h="21600" extrusionOk="0">
                      <a:moveTo>
                        <a:pt x="0" y="2184"/>
                      </a:moveTo>
                      <a:lnTo>
                        <a:pt x="0" y="2184"/>
                      </a:lnTo>
                      <a:lnTo>
                        <a:pt x="14706" y="2184"/>
                      </a:lnTo>
                      <a:lnTo>
                        <a:pt x="21600" y="0"/>
                      </a:lnTo>
                      <a:moveTo>
                        <a:pt x="0" y="2184"/>
                      </a:moveTo>
                      <a:lnTo>
                        <a:pt x="14706" y="2184"/>
                      </a:lnTo>
                      <a:lnTo>
                        <a:pt x="14706" y="5339"/>
                      </a:lnTo>
                      <a:lnTo>
                        <a:pt x="14706" y="17474"/>
                      </a:lnTo>
                      <a:lnTo>
                        <a:pt x="14706" y="21600"/>
                      </a:lnTo>
                      <a:moveTo>
                        <a:pt x="1149" y="3034"/>
                      </a:moveTo>
                      <a:lnTo>
                        <a:pt x="13328" y="3034"/>
                      </a:lnTo>
                      <a:lnTo>
                        <a:pt x="13328" y="3519"/>
                      </a:lnTo>
                      <a:lnTo>
                        <a:pt x="1149" y="3519"/>
                      </a:lnTo>
                      <a:lnTo>
                        <a:pt x="1149" y="3034"/>
                      </a:lnTo>
                      <a:moveTo>
                        <a:pt x="1149" y="4490"/>
                      </a:moveTo>
                      <a:lnTo>
                        <a:pt x="13328" y="4490"/>
                      </a:lnTo>
                      <a:lnTo>
                        <a:pt x="13328" y="4854"/>
                      </a:lnTo>
                      <a:lnTo>
                        <a:pt x="1149" y="4854"/>
                      </a:lnTo>
                      <a:lnTo>
                        <a:pt x="1149" y="4490"/>
                      </a:lnTo>
                      <a:moveTo>
                        <a:pt x="1149" y="5946"/>
                      </a:moveTo>
                      <a:lnTo>
                        <a:pt x="13328" y="5946"/>
                      </a:lnTo>
                      <a:lnTo>
                        <a:pt x="13328" y="6310"/>
                      </a:lnTo>
                      <a:lnTo>
                        <a:pt x="1149" y="6310"/>
                      </a:lnTo>
                      <a:lnTo>
                        <a:pt x="1149" y="5946"/>
                      </a:lnTo>
                    </a:path>
                  </a:pathLst>
                </a:custGeom>
                <a:solidFill>
                  <a:srgbClr val="FFFFCC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71694" name="Group 8"/>
                <p:cNvGrpSpPr>
                  <a:grpSpLocks/>
                </p:cNvGrpSpPr>
                <p:nvPr/>
              </p:nvGrpSpPr>
              <p:grpSpPr bwMode="auto">
                <a:xfrm>
                  <a:off x="664" y="1298"/>
                  <a:ext cx="492" cy="499"/>
                  <a:chOff x="664" y="1298"/>
                  <a:chExt cx="492" cy="499"/>
                </a:xfrm>
              </p:grpSpPr>
              <p:sp>
                <p:nvSpPr>
                  <p:cNvPr id="265225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65226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71695" name="Group 11"/>
                <p:cNvGrpSpPr>
                  <a:grpSpLocks/>
                </p:cNvGrpSpPr>
                <p:nvPr/>
              </p:nvGrpSpPr>
              <p:grpSpPr bwMode="auto">
                <a:xfrm>
                  <a:off x="884" y="1661"/>
                  <a:ext cx="492" cy="499"/>
                  <a:chOff x="664" y="1298"/>
                  <a:chExt cx="492" cy="499"/>
                </a:xfrm>
              </p:grpSpPr>
              <p:sp>
                <p:nvSpPr>
                  <p:cNvPr id="265228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65229" name="Text 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71696" name="Group 14"/>
                <p:cNvGrpSpPr>
                  <a:grpSpLocks/>
                </p:cNvGrpSpPr>
                <p:nvPr/>
              </p:nvGrpSpPr>
              <p:grpSpPr bwMode="auto">
                <a:xfrm>
                  <a:off x="476" y="1525"/>
                  <a:ext cx="492" cy="499"/>
                  <a:chOff x="664" y="1298"/>
                  <a:chExt cx="492" cy="499"/>
                </a:xfrm>
              </p:grpSpPr>
              <p:sp>
                <p:nvSpPr>
                  <p:cNvPr id="265231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65232" name="Text Box 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71697" name="Group 17"/>
                <p:cNvGrpSpPr>
                  <a:grpSpLocks/>
                </p:cNvGrpSpPr>
                <p:nvPr/>
              </p:nvGrpSpPr>
              <p:grpSpPr bwMode="auto">
                <a:xfrm>
                  <a:off x="612" y="1734"/>
                  <a:ext cx="408" cy="653"/>
                  <a:chOff x="567" y="2097"/>
                  <a:chExt cx="408" cy="653"/>
                </a:xfrm>
              </p:grpSpPr>
              <p:sp>
                <p:nvSpPr>
                  <p:cNvPr id="265234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567" y="2251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pic>
                <p:nvPicPr>
                  <p:cNvPr id="265235" name="Picture 19" descr="j0301076"/>
                  <p:cNvPicPr>
                    <a:picLocks noChangeAspect="1" noChangeArrowheads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49" y="2097"/>
                    <a:ext cx="318" cy="24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rgbClr val="808080">
                              <a:alpha val="74998"/>
                            </a:srgbClr>
                          </a:outerShdw>
                        </a:effectLst>
                      </a14:hiddenEffects>
                    </a:ext>
                  </a:extLst>
                </p:spPr>
              </p:pic>
            </p:grpSp>
            <p:sp>
              <p:nvSpPr>
                <p:cNvPr id="265236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1474" y="2568"/>
                  <a:ext cx="72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server</a:t>
                  </a:r>
                </a:p>
              </p:txBody>
            </p:sp>
          </p:grpSp>
          <p:grpSp>
            <p:nvGrpSpPr>
              <p:cNvPr id="71688" name="Group 21"/>
              <p:cNvGrpSpPr>
                <a:grpSpLocks/>
              </p:cNvGrpSpPr>
              <p:nvPr/>
            </p:nvGrpSpPr>
            <p:grpSpPr bwMode="auto">
              <a:xfrm>
                <a:off x="3878" y="754"/>
                <a:ext cx="1259" cy="1649"/>
                <a:chOff x="3878" y="754"/>
                <a:chExt cx="1259" cy="1649"/>
              </a:xfrm>
            </p:grpSpPr>
            <p:pic>
              <p:nvPicPr>
                <p:cNvPr id="265238" name="Picture 22" descr="j0195384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006" y="1012"/>
                  <a:ext cx="1131" cy="87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80808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65239" name="Picture 23" descr="browser"/>
                <p:cNvPicPr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142" y="1081"/>
                  <a:ext cx="499" cy="2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80808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265240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4422" y="2115"/>
                  <a:ext cx="53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user</a:t>
                  </a:r>
                </a:p>
              </p:txBody>
            </p:sp>
            <p:sp>
              <p:nvSpPr>
                <p:cNvPr id="265241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3878" y="754"/>
                  <a:ext cx="888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browser</a:t>
                  </a:r>
                </a:p>
              </p:txBody>
            </p:sp>
          </p:grpSp>
        </p:grpSp>
        <p:sp>
          <p:nvSpPr>
            <p:cNvPr id="265242" name="Rectangle 26"/>
            <p:cNvSpPr>
              <a:spLocks noChangeArrowheads="1"/>
            </p:cNvSpPr>
            <p:nvPr/>
          </p:nvSpPr>
          <p:spPr bwMode="auto">
            <a:xfrm>
              <a:off x="567" y="2523"/>
              <a:ext cx="5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400">
                  <a:latin typeface="Verdana" charset="0"/>
                </a:rPr>
                <a:t>files</a:t>
              </a:r>
            </a:p>
          </p:txBody>
        </p:sp>
      </p:grpSp>
      <p:sp>
        <p:nvSpPr>
          <p:cNvPr id="265243" name="Line 27"/>
          <p:cNvSpPr>
            <a:spLocks noChangeShapeType="1"/>
          </p:cNvSpPr>
          <p:nvPr/>
        </p:nvSpPr>
        <p:spPr bwMode="auto">
          <a:xfrm flipH="1">
            <a:off x="3490913" y="2205038"/>
            <a:ext cx="2881312" cy="1008062"/>
          </a:xfrm>
          <a:prstGeom prst="line">
            <a:avLst/>
          </a:prstGeom>
          <a:noFill/>
          <a:ln w="57150">
            <a:solidFill>
              <a:srgbClr val="0033CC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652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Web Server Operation</a:t>
            </a:r>
          </a:p>
        </p:txBody>
      </p:sp>
      <p:sp>
        <p:nvSpPr>
          <p:cNvPr id="267267" name="Text Box 3"/>
          <p:cNvSpPr txBox="1">
            <a:spLocks noChangeArrowheads="1"/>
          </p:cNvSpPr>
          <p:nvPr/>
        </p:nvSpPr>
        <p:spPr bwMode="auto">
          <a:xfrm>
            <a:off x="2916238" y="4581525"/>
            <a:ext cx="3552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>
                <a:latin typeface="Garamond" charset="0"/>
              </a:rPr>
              <a:t>Server waits for next request</a:t>
            </a:r>
          </a:p>
        </p:txBody>
      </p:sp>
      <p:grpSp>
        <p:nvGrpSpPr>
          <p:cNvPr id="73731" name="Group 4"/>
          <p:cNvGrpSpPr>
            <a:grpSpLocks/>
          </p:cNvGrpSpPr>
          <p:nvPr/>
        </p:nvGrpSpPr>
        <p:grpSpPr bwMode="auto">
          <a:xfrm>
            <a:off x="755650" y="1196975"/>
            <a:ext cx="7399338" cy="3336925"/>
            <a:chOff x="476" y="754"/>
            <a:chExt cx="4661" cy="2102"/>
          </a:xfrm>
        </p:grpSpPr>
        <p:grpSp>
          <p:nvGrpSpPr>
            <p:cNvPr id="73732" name="Group 5"/>
            <p:cNvGrpSpPr>
              <a:grpSpLocks/>
            </p:cNvGrpSpPr>
            <p:nvPr/>
          </p:nvGrpSpPr>
          <p:grpSpPr bwMode="auto">
            <a:xfrm>
              <a:off x="476" y="754"/>
              <a:ext cx="4661" cy="2102"/>
              <a:chOff x="476" y="754"/>
              <a:chExt cx="4661" cy="2102"/>
            </a:xfrm>
          </p:grpSpPr>
          <p:grpSp>
            <p:nvGrpSpPr>
              <p:cNvPr id="73734" name="Group 6"/>
              <p:cNvGrpSpPr>
                <a:grpSpLocks/>
              </p:cNvGrpSpPr>
              <p:nvPr/>
            </p:nvGrpSpPr>
            <p:grpSpPr bwMode="auto">
              <a:xfrm>
                <a:off x="476" y="1298"/>
                <a:ext cx="1720" cy="1558"/>
                <a:chOff x="476" y="1298"/>
                <a:chExt cx="1720" cy="1558"/>
              </a:xfrm>
            </p:grpSpPr>
            <p:sp>
              <p:nvSpPr>
                <p:cNvPr id="73740" name="tower"/>
                <p:cNvSpPr>
                  <a:spLocks noEditPoints="1" noChangeArrowheads="1"/>
                </p:cNvSpPr>
                <p:nvPr/>
              </p:nvSpPr>
              <p:spPr bwMode="auto">
                <a:xfrm>
                  <a:off x="1610" y="1389"/>
                  <a:ext cx="570" cy="1140"/>
                </a:xfrm>
                <a:custGeom>
                  <a:avLst/>
                  <a:gdLst>
                    <a:gd name="T0" fmla="*/ 0 w 21600"/>
                    <a:gd name="T1" fmla="*/ 6 h 21600"/>
                    <a:gd name="T2" fmla="*/ 5 w 21600"/>
                    <a:gd name="T3" fmla="*/ 0 h 21600"/>
                    <a:gd name="T4" fmla="*/ 8 w 21600"/>
                    <a:gd name="T5" fmla="*/ 0 h 21600"/>
                    <a:gd name="T6" fmla="*/ 15 w 21600"/>
                    <a:gd name="T7" fmla="*/ 0 h 21600"/>
                    <a:gd name="T8" fmla="*/ 15 w 21600"/>
                    <a:gd name="T9" fmla="*/ 32 h 21600"/>
                    <a:gd name="T10" fmla="*/ 15 w 21600"/>
                    <a:gd name="T11" fmla="*/ 54 h 21600"/>
                    <a:gd name="T12" fmla="*/ 11 w 21600"/>
                    <a:gd name="T13" fmla="*/ 60 h 21600"/>
                    <a:gd name="T14" fmla="*/ 7 w 21600"/>
                    <a:gd name="T15" fmla="*/ 60 h 21600"/>
                    <a:gd name="T16" fmla="*/ 0 w 21600"/>
                    <a:gd name="T17" fmla="*/ 60 h 21600"/>
                    <a:gd name="T18" fmla="*/ 0 w 21600"/>
                    <a:gd name="T19" fmla="*/ 32 h 21600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455 w 21600"/>
                    <a:gd name="T31" fmla="*/ 22547 h 21600"/>
                    <a:gd name="T32" fmla="*/ 21486 w 21600"/>
                    <a:gd name="T33" fmla="*/ 27000 h 21600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1600" h="21600" extrusionOk="0">
                      <a:moveTo>
                        <a:pt x="0" y="2184"/>
                      </a:moveTo>
                      <a:lnTo>
                        <a:pt x="6664" y="0"/>
                      </a:lnTo>
                      <a:lnTo>
                        <a:pt x="10800" y="0"/>
                      </a:lnTo>
                      <a:lnTo>
                        <a:pt x="21600" y="0"/>
                      </a:lnTo>
                      <a:lnTo>
                        <a:pt x="21600" y="11649"/>
                      </a:lnTo>
                      <a:lnTo>
                        <a:pt x="21600" y="19416"/>
                      </a:lnTo>
                      <a:lnTo>
                        <a:pt x="15166" y="21600"/>
                      </a:lnTo>
                      <a:lnTo>
                        <a:pt x="10570" y="21600"/>
                      </a:lnTo>
                      <a:lnTo>
                        <a:pt x="0" y="21600"/>
                      </a:lnTo>
                      <a:lnTo>
                        <a:pt x="0" y="11528"/>
                      </a:lnTo>
                      <a:lnTo>
                        <a:pt x="0" y="2184"/>
                      </a:lnTo>
                      <a:close/>
                    </a:path>
                    <a:path w="21600" h="21600" extrusionOk="0">
                      <a:moveTo>
                        <a:pt x="0" y="2184"/>
                      </a:moveTo>
                      <a:lnTo>
                        <a:pt x="0" y="2184"/>
                      </a:lnTo>
                      <a:lnTo>
                        <a:pt x="14706" y="2184"/>
                      </a:lnTo>
                      <a:lnTo>
                        <a:pt x="21600" y="0"/>
                      </a:lnTo>
                      <a:moveTo>
                        <a:pt x="0" y="2184"/>
                      </a:moveTo>
                      <a:lnTo>
                        <a:pt x="14706" y="2184"/>
                      </a:lnTo>
                      <a:lnTo>
                        <a:pt x="14706" y="5339"/>
                      </a:lnTo>
                      <a:lnTo>
                        <a:pt x="14706" y="17474"/>
                      </a:lnTo>
                      <a:lnTo>
                        <a:pt x="14706" y="21600"/>
                      </a:lnTo>
                      <a:moveTo>
                        <a:pt x="1149" y="3034"/>
                      </a:moveTo>
                      <a:lnTo>
                        <a:pt x="13328" y="3034"/>
                      </a:lnTo>
                      <a:lnTo>
                        <a:pt x="13328" y="3519"/>
                      </a:lnTo>
                      <a:lnTo>
                        <a:pt x="1149" y="3519"/>
                      </a:lnTo>
                      <a:lnTo>
                        <a:pt x="1149" y="3034"/>
                      </a:lnTo>
                      <a:moveTo>
                        <a:pt x="1149" y="4490"/>
                      </a:moveTo>
                      <a:lnTo>
                        <a:pt x="13328" y="4490"/>
                      </a:lnTo>
                      <a:lnTo>
                        <a:pt x="13328" y="4854"/>
                      </a:lnTo>
                      <a:lnTo>
                        <a:pt x="1149" y="4854"/>
                      </a:lnTo>
                      <a:lnTo>
                        <a:pt x="1149" y="4490"/>
                      </a:lnTo>
                      <a:moveTo>
                        <a:pt x="1149" y="5946"/>
                      </a:moveTo>
                      <a:lnTo>
                        <a:pt x="13328" y="5946"/>
                      </a:lnTo>
                      <a:lnTo>
                        <a:pt x="13328" y="6310"/>
                      </a:lnTo>
                      <a:lnTo>
                        <a:pt x="1149" y="6310"/>
                      </a:lnTo>
                      <a:lnTo>
                        <a:pt x="1149" y="5946"/>
                      </a:lnTo>
                    </a:path>
                  </a:pathLst>
                </a:custGeom>
                <a:solidFill>
                  <a:srgbClr val="FFFFCC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73741" name="Group 8"/>
                <p:cNvGrpSpPr>
                  <a:grpSpLocks/>
                </p:cNvGrpSpPr>
                <p:nvPr/>
              </p:nvGrpSpPr>
              <p:grpSpPr bwMode="auto">
                <a:xfrm>
                  <a:off x="664" y="1298"/>
                  <a:ext cx="492" cy="499"/>
                  <a:chOff x="664" y="1298"/>
                  <a:chExt cx="492" cy="499"/>
                </a:xfrm>
              </p:grpSpPr>
              <p:sp>
                <p:nvSpPr>
                  <p:cNvPr id="267273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67274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73742" name="Group 11"/>
                <p:cNvGrpSpPr>
                  <a:grpSpLocks/>
                </p:cNvGrpSpPr>
                <p:nvPr/>
              </p:nvGrpSpPr>
              <p:grpSpPr bwMode="auto">
                <a:xfrm>
                  <a:off x="884" y="1661"/>
                  <a:ext cx="492" cy="499"/>
                  <a:chOff x="664" y="1298"/>
                  <a:chExt cx="492" cy="499"/>
                </a:xfrm>
              </p:grpSpPr>
              <p:sp>
                <p:nvSpPr>
                  <p:cNvPr id="267276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67277" name="Text 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73743" name="Group 14"/>
                <p:cNvGrpSpPr>
                  <a:grpSpLocks/>
                </p:cNvGrpSpPr>
                <p:nvPr/>
              </p:nvGrpSpPr>
              <p:grpSpPr bwMode="auto">
                <a:xfrm>
                  <a:off x="476" y="1525"/>
                  <a:ext cx="492" cy="499"/>
                  <a:chOff x="664" y="1298"/>
                  <a:chExt cx="492" cy="499"/>
                </a:xfrm>
              </p:grpSpPr>
              <p:sp>
                <p:nvSpPr>
                  <p:cNvPr id="267279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67280" name="Text Box 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73744" name="Group 17"/>
                <p:cNvGrpSpPr>
                  <a:grpSpLocks/>
                </p:cNvGrpSpPr>
                <p:nvPr/>
              </p:nvGrpSpPr>
              <p:grpSpPr bwMode="auto">
                <a:xfrm>
                  <a:off x="612" y="1734"/>
                  <a:ext cx="408" cy="653"/>
                  <a:chOff x="567" y="2097"/>
                  <a:chExt cx="408" cy="653"/>
                </a:xfrm>
              </p:grpSpPr>
              <p:sp>
                <p:nvSpPr>
                  <p:cNvPr id="267282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567" y="2251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pic>
                <p:nvPicPr>
                  <p:cNvPr id="267283" name="Picture 19" descr="j0301076"/>
                  <p:cNvPicPr>
                    <a:picLocks noChangeAspect="1" noChangeArrowheads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49" y="2097"/>
                    <a:ext cx="318" cy="24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rgbClr val="808080">
                              <a:alpha val="74998"/>
                            </a:srgbClr>
                          </a:outerShdw>
                        </a:effectLst>
                      </a14:hiddenEffects>
                    </a:ext>
                  </a:extLst>
                </p:spPr>
              </p:pic>
            </p:grpSp>
            <p:sp>
              <p:nvSpPr>
                <p:cNvPr id="267284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1474" y="2568"/>
                  <a:ext cx="72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server</a:t>
                  </a:r>
                </a:p>
              </p:txBody>
            </p:sp>
          </p:grpSp>
          <p:grpSp>
            <p:nvGrpSpPr>
              <p:cNvPr id="73735" name="Group 21"/>
              <p:cNvGrpSpPr>
                <a:grpSpLocks/>
              </p:cNvGrpSpPr>
              <p:nvPr/>
            </p:nvGrpSpPr>
            <p:grpSpPr bwMode="auto">
              <a:xfrm>
                <a:off x="3878" y="754"/>
                <a:ext cx="1259" cy="1649"/>
                <a:chOff x="3878" y="754"/>
                <a:chExt cx="1259" cy="1649"/>
              </a:xfrm>
            </p:grpSpPr>
            <p:pic>
              <p:nvPicPr>
                <p:cNvPr id="267286" name="Picture 22" descr="j0195384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006" y="1012"/>
                  <a:ext cx="1131" cy="87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80808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67287" name="Picture 23" descr="browser"/>
                <p:cNvPicPr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142" y="1081"/>
                  <a:ext cx="499" cy="2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80808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267288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4422" y="2115"/>
                  <a:ext cx="53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user</a:t>
                  </a:r>
                </a:p>
              </p:txBody>
            </p:sp>
            <p:sp>
              <p:nvSpPr>
                <p:cNvPr id="267289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3878" y="754"/>
                  <a:ext cx="888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browser</a:t>
                  </a:r>
                </a:p>
              </p:txBody>
            </p:sp>
          </p:grpSp>
        </p:grpSp>
        <p:sp>
          <p:nvSpPr>
            <p:cNvPr id="267290" name="Rectangle 26"/>
            <p:cNvSpPr>
              <a:spLocks noChangeArrowheads="1"/>
            </p:cNvSpPr>
            <p:nvPr/>
          </p:nvSpPr>
          <p:spPr bwMode="auto">
            <a:xfrm>
              <a:off x="567" y="2523"/>
              <a:ext cx="5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400">
                  <a:latin typeface="Verdana" charset="0"/>
                </a:rPr>
                <a:t>files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Basic Web Server Operation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defRPr/>
            </a:pPr>
            <a:r>
              <a:rPr lang="en-GB" smtClean="0">
                <a:solidFill>
                  <a:schemeClr val="folHlink"/>
                </a:solidFill>
                <a:cs typeface="+mn-cs"/>
              </a:rPr>
              <a:t>The roles of a web server and web client</a:t>
            </a:r>
          </a:p>
          <a:p>
            <a:pPr marL="0" indent="0" eaLnBrk="1" hangingPunct="1">
              <a:defRPr/>
            </a:pPr>
            <a:r>
              <a:rPr lang="en-GB" smtClean="0">
                <a:solidFill>
                  <a:schemeClr val="folHlink"/>
                </a:solidFill>
                <a:cs typeface="+mn-cs"/>
              </a:rPr>
              <a:t>Modern Web Servers</a:t>
            </a:r>
          </a:p>
          <a:p>
            <a:pPr marL="0" indent="0" eaLnBrk="1" hangingPunct="1">
              <a:defRPr/>
            </a:pPr>
            <a:r>
              <a:rPr lang="en-GB" smtClean="0">
                <a:solidFill>
                  <a:schemeClr val="folHlink"/>
                </a:solidFill>
                <a:cs typeface="+mn-cs"/>
              </a:rPr>
              <a:t>Introducing the Apache Web Server</a:t>
            </a:r>
          </a:p>
          <a:p>
            <a:pPr marL="0" indent="0" eaLnBrk="1" hangingPunct="1">
              <a:defRPr/>
            </a:pPr>
            <a:r>
              <a:rPr lang="en-GB" smtClean="0">
                <a:solidFill>
                  <a:schemeClr val="folHlink"/>
                </a:solidFill>
                <a:cs typeface="+mn-cs"/>
              </a:rPr>
              <a:t>Revision of the HyperText Transfer Protocol (HTTP)</a:t>
            </a:r>
          </a:p>
          <a:p>
            <a:pPr marL="0" indent="0" eaLnBrk="1" hangingPunct="1">
              <a:defRPr/>
            </a:pPr>
            <a:r>
              <a:rPr lang="en-GB" smtClean="0">
                <a:solidFill>
                  <a:schemeClr val="folHlink"/>
                </a:solidFill>
                <a:cs typeface="+mn-cs"/>
              </a:rPr>
              <a:t>Web server operation</a:t>
            </a:r>
          </a:p>
          <a:p>
            <a:pPr marL="0" indent="0" eaLnBrk="1" hangingPunct="1">
              <a:defRPr/>
            </a:pPr>
            <a:r>
              <a:rPr lang="en-GB" smtClean="0">
                <a:solidFill>
                  <a:srgbClr val="FF3300"/>
                </a:solidFill>
                <a:cs typeface="+mn-cs"/>
              </a:rPr>
              <a:t>Mapping resources to files</a:t>
            </a:r>
          </a:p>
          <a:p>
            <a:pPr marL="0" indent="0" eaLnBrk="1" hangingPunct="1">
              <a:defRPr/>
            </a:pPr>
            <a:endParaRPr lang="en-GB" smtClean="0">
              <a:solidFill>
                <a:srgbClr val="FF3300"/>
              </a:solidFill>
              <a:cs typeface="+mn-cs"/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2400" smtClean="0">
                <a:cs typeface="+mj-cs"/>
              </a:rPr>
              <a:t>How RI </a:t>
            </a:r>
            <a:r>
              <a:rPr lang="en-GB" sz="2400" smtClean="0">
                <a:solidFill>
                  <a:schemeClr val="accent2"/>
                </a:solidFill>
                <a:latin typeface="Courier New" charset="0"/>
                <a:cs typeface="+mj-cs"/>
              </a:rPr>
              <a:t>/products/</a:t>
            </a:r>
            <a:r>
              <a:rPr lang="en-GB" sz="2400" smtClean="0">
                <a:cs typeface="+mj-cs"/>
              </a:rPr>
              <a:t> Maps to a File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4213" y="1341438"/>
            <a:ext cx="7772400" cy="4724400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en-GB" sz="2000" b="1" dirty="0" smtClean="0">
                <a:latin typeface="Courier New" charset="0"/>
                <a:cs typeface="+mn-cs"/>
              </a:rPr>
              <a:t>/</a:t>
            </a:r>
            <a:r>
              <a:rPr lang="en-GB" sz="2000" dirty="0" smtClean="0">
                <a:cs typeface="+mn-cs"/>
              </a:rPr>
              <a:t> is a special location on the web server </a:t>
            </a:r>
          </a:p>
          <a:p>
            <a:pPr lvl="1" eaLnBrk="1" hangingPunct="1">
              <a:defRPr/>
            </a:pPr>
            <a:r>
              <a:rPr lang="en-GB" sz="2000" dirty="0" smtClean="0"/>
              <a:t>It is set using </a:t>
            </a:r>
            <a:r>
              <a:rPr lang="en-GB" sz="2000" dirty="0" err="1" smtClean="0">
                <a:solidFill>
                  <a:srgbClr val="FF3300"/>
                </a:solidFill>
              </a:rPr>
              <a:t>DocumentRoot</a:t>
            </a:r>
            <a:r>
              <a:rPr lang="en-GB" sz="2000" dirty="0" smtClean="0">
                <a:solidFill>
                  <a:srgbClr val="FF3300"/>
                </a:solidFill>
              </a:rPr>
              <a:t> </a:t>
            </a:r>
            <a:r>
              <a:rPr lang="en-GB" sz="2000" dirty="0" smtClean="0"/>
              <a:t>directive</a:t>
            </a:r>
          </a:p>
          <a:p>
            <a:pPr lvl="1" eaLnBrk="1" hangingPunct="1">
              <a:defRPr/>
            </a:pPr>
            <a:r>
              <a:rPr lang="en-GB" sz="2000" dirty="0" smtClean="0"/>
              <a:t>Physically, it is a directory e.g.</a:t>
            </a:r>
            <a:r>
              <a:rPr lang="en-GB" sz="2000" dirty="0" smtClean="0">
                <a:solidFill>
                  <a:srgbClr val="FF3300"/>
                </a:solidFill>
              </a:rPr>
              <a:t> </a:t>
            </a:r>
            <a:r>
              <a:rPr lang="en-GB" sz="2000" dirty="0" smtClean="0">
                <a:solidFill>
                  <a:srgbClr val="FF3300"/>
                </a:solidFill>
                <a:latin typeface="Courier New" charset="0"/>
              </a:rPr>
              <a:t>/</a:t>
            </a:r>
            <a:r>
              <a:rPr lang="en-GB" sz="2000" dirty="0" err="1" smtClean="0">
                <a:solidFill>
                  <a:srgbClr val="FF3300"/>
                </a:solidFill>
                <a:latin typeface="Courier New" charset="0"/>
              </a:rPr>
              <a:t>var</a:t>
            </a:r>
            <a:r>
              <a:rPr lang="en-GB" sz="2000" dirty="0" smtClean="0">
                <a:solidFill>
                  <a:srgbClr val="FF3300"/>
                </a:solidFill>
                <a:latin typeface="Courier New" charset="0"/>
              </a:rPr>
              <a:t>/www</a:t>
            </a:r>
          </a:p>
          <a:p>
            <a:pPr marL="0" indent="0" eaLnBrk="1" hangingPunct="1">
              <a:defRPr/>
            </a:pPr>
            <a:r>
              <a:rPr lang="en-GB" sz="2000" dirty="0" smtClean="0">
                <a:solidFill>
                  <a:srgbClr val="FF3300"/>
                </a:solidFill>
                <a:latin typeface="Courier New" charset="0"/>
                <a:cs typeface="+mn-cs"/>
              </a:rPr>
              <a:t>/products</a:t>
            </a:r>
            <a:r>
              <a:rPr lang="en-GB" sz="2000" dirty="0" smtClean="0">
                <a:solidFill>
                  <a:srgbClr val="FF3300"/>
                </a:solidFill>
                <a:cs typeface="+mn-cs"/>
              </a:rPr>
              <a:t> </a:t>
            </a:r>
            <a:r>
              <a:rPr lang="en-GB" sz="2000" dirty="0" smtClean="0">
                <a:cs typeface="+mn-cs"/>
              </a:rPr>
              <a:t>is a directory located in the document root directory.</a:t>
            </a:r>
          </a:p>
          <a:p>
            <a:pPr marL="0" indent="0" eaLnBrk="1" hangingPunct="1">
              <a:defRPr/>
            </a:pPr>
            <a:r>
              <a:rPr lang="en-GB" sz="2000" dirty="0" smtClean="0">
                <a:cs typeface="+mn-cs"/>
              </a:rPr>
              <a:t>Final </a:t>
            </a:r>
            <a:r>
              <a:rPr lang="en-GB" sz="2000" dirty="0" smtClean="0">
                <a:latin typeface="Courier New" charset="0"/>
                <a:cs typeface="+mn-cs"/>
              </a:rPr>
              <a:t>/</a:t>
            </a:r>
            <a:r>
              <a:rPr lang="en-GB" sz="2000" dirty="0" smtClean="0">
                <a:cs typeface="+mn-cs"/>
              </a:rPr>
              <a:t> is interpreted as meaning </a:t>
            </a:r>
            <a:r>
              <a:rPr lang="en-GB" sz="2000" i="1" dirty="0" smtClean="0">
                <a:cs typeface="+mn-cs"/>
              </a:rPr>
              <a:t>index </a:t>
            </a:r>
            <a:r>
              <a:rPr lang="en-GB" sz="2000" dirty="0" smtClean="0">
                <a:cs typeface="+mn-cs"/>
              </a:rPr>
              <a:t>(by convention usually a file called </a:t>
            </a:r>
            <a:r>
              <a:rPr lang="en-GB" sz="2000" dirty="0" err="1" smtClean="0">
                <a:solidFill>
                  <a:srgbClr val="FF3300"/>
                </a:solidFill>
                <a:latin typeface="Courier New" charset="0"/>
                <a:cs typeface="+mn-cs"/>
              </a:rPr>
              <a:t>index.html</a:t>
            </a:r>
            <a:r>
              <a:rPr lang="en-GB" sz="2000" dirty="0" smtClean="0">
                <a:cs typeface="+mn-cs"/>
              </a:rPr>
              <a:t>).</a:t>
            </a:r>
          </a:p>
          <a:p>
            <a:pPr marL="0" indent="0" eaLnBrk="1" hangingPunct="1">
              <a:defRPr/>
            </a:pPr>
            <a:r>
              <a:rPr lang="en-GB" sz="2000" dirty="0" smtClean="0">
                <a:cs typeface="+mn-cs"/>
              </a:rPr>
              <a:t>Thus URI </a:t>
            </a:r>
            <a:r>
              <a:rPr lang="en-GB" sz="2000" dirty="0" smtClean="0">
                <a:solidFill>
                  <a:schemeClr val="accent2"/>
                </a:solidFill>
                <a:cs typeface="+mn-cs"/>
              </a:rPr>
              <a:t>/products/</a:t>
            </a:r>
            <a:r>
              <a:rPr lang="en-GB" sz="2000" dirty="0" smtClean="0">
                <a:cs typeface="+mn-cs"/>
              </a:rPr>
              <a:t> locates the file  </a:t>
            </a:r>
            <a:r>
              <a:rPr lang="en-GB" sz="2000" dirty="0" smtClean="0">
                <a:solidFill>
                  <a:schemeClr val="accent2"/>
                </a:solidFill>
                <a:latin typeface="Courier New" charset="0"/>
                <a:cs typeface="+mn-cs"/>
              </a:rPr>
              <a:t>/</a:t>
            </a:r>
            <a:r>
              <a:rPr lang="en-GB" sz="2000" dirty="0" err="1" smtClean="0">
                <a:solidFill>
                  <a:schemeClr val="accent2"/>
                </a:solidFill>
                <a:latin typeface="Courier New" charset="0"/>
                <a:cs typeface="+mn-cs"/>
              </a:rPr>
              <a:t>var</a:t>
            </a:r>
            <a:r>
              <a:rPr lang="en-GB" sz="2000" dirty="0" smtClean="0">
                <a:solidFill>
                  <a:schemeClr val="accent2"/>
                </a:solidFill>
                <a:latin typeface="Courier New" charset="0"/>
                <a:cs typeface="+mn-cs"/>
              </a:rPr>
              <a:t>/www/products/</a:t>
            </a:r>
            <a:r>
              <a:rPr lang="en-GB" sz="2000" dirty="0" err="1" smtClean="0">
                <a:solidFill>
                  <a:schemeClr val="accent2"/>
                </a:solidFill>
                <a:latin typeface="Courier New" charset="0"/>
                <a:cs typeface="+mn-cs"/>
              </a:rPr>
              <a:t>index.html</a:t>
            </a:r>
            <a:endParaRPr lang="en-GB" sz="2000" dirty="0" smtClean="0">
              <a:cs typeface="+mn-cs"/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A Typical Web Server</a:t>
            </a:r>
          </a:p>
        </p:txBody>
      </p:sp>
      <p:grpSp>
        <p:nvGrpSpPr>
          <p:cNvPr id="79874" name="Group 3"/>
          <p:cNvGrpSpPr>
            <a:grpSpLocks/>
          </p:cNvGrpSpPr>
          <p:nvPr/>
        </p:nvGrpSpPr>
        <p:grpSpPr bwMode="auto">
          <a:xfrm>
            <a:off x="1042988" y="1268413"/>
            <a:ext cx="8104187" cy="4614862"/>
            <a:chOff x="657" y="799"/>
            <a:chExt cx="5105" cy="2907"/>
          </a:xfrm>
        </p:grpSpPr>
        <p:grpSp>
          <p:nvGrpSpPr>
            <p:cNvPr id="79875" name="Group 4"/>
            <p:cNvGrpSpPr>
              <a:grpSpLocks/>
            </p:cNvGrpSpPr>
            <p:nvPr/>
          </p:nvGrpSpPr>
          <p:grpSpPr bwMode="auto">
            <a:xfrm>
              <a:off x="2653" y="1661"/>
              <a:ext cx="492" cy="499"/>
              <a:chOff x="664" y="1298"/>
              <a:chExt cx="492" cy="499"/>
            </a:xfrm>
          </p:grpSpPr>
          <p:sp>
            <p:nvSpPr>
              <p:cNvPr id="269317" name="Document"/>
              <p:cNvSpPr>
                <a:spLocks noEditPoints="1" noChangeArrowheads="1"/>
              </p:cNvSpPr>
              <p:nvPr/>
            </p:nvSpPr>
            <p:spPr bwMode="auto">
              <a:xfrm>
                <a:off x="703" y="1298"/>
                <a:ext cx="408" cy="499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rgbClr val="000000">
                    <a:alpha val="74998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9318" name="Text Box 6"/>
              <p:cNvSpPr txBox="1">
                <a:spLocks noChangeArrowheads="1"/>
              </p:cNvSpPr>
              <p:nvPr/>
            </p:nvSpPr>
            <p:spPr bwMode="auto">
              <a:xfrm>
                <a:off x="664" y="1344"/>
                <a:ext cx="492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GB" sz="1200">
                    <a:latin typeface="Verdana" charset="0"/>
                  </a:rPr>
                  <a:t>&lt;html&gt;</a:t>
                </a:r>
              </a:p>
            </p:txBody>
          </p:sp>
        </p:grpSp>
        <p:grpSp>
          <p:nvGrpSpPr>
            <p:cNvPr id="79876" name="Group 7"/>
            <p:cNvGrpSpPr>
              <a:grpSpLocks/>
            </p:cNvGrpSpPr>
            <p:nvPr/>
          </p:nvGrpSpPr>
          <p:grpSpPr bwMode="auto">
            <a:xfrm>
              <a:off x="3606" y="2160"/>
              <a:ext cx="492" cy="499"/>
              <a:chOff x="664" y="1298"/>
              <a:chExt cx="492" cy="499"/>
            </a:xfrm>
          </p:grpSpPr>
          <p:sp>
            <p:nvSpPr>
              <p:cNvPr id="269320" name="Document"/>
              <p:cNvSpPr>
                <a:spLocks noEditPoints="1" noChangeArrowheads="1"/>
              </p:cNvSpPr>
              <p:nvPr/>
            </p:nvSpPr>
            <p:spPr bwMode="auto">
              <a:xfrm>
                <a:off x="703" y="1298"/>
                <a:ext cx="408" cy="499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rgbClr val="000000">
                    <a:alpha val="74998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9321" name="Text Box 9"/>
              <p:cNvSpPr txBox="1">
                <a:spLocks noChangeArrowheads="1"/>
              </p:cNvSpPr>
              <p:nvPr/>
            </p:nvSpPr>
            <p:spPr bwMode="auto">
              <a:xfrm>
                <a:off x="664" y="1344"/>
                <a:ext cx="492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GB" sz="1200">
                    <a:latin typeface="Verdana" charset="0"/>
                  </a:rPr>
                  <a:t>&lt;html&gt;</a:t>
                </a:r>
              </a:p>
            </p:txBody>
          </p:sp>
        </p:grpSp>
        <p:grpSp>
          <p:nvGrpSpPr>
            <p:cNvPr id="79877" name="Group 10"/>
            <p:cNvGrpSpPr>
              <a:grpSpLocks/>
            </p:cNvGrpSpPr>
            <p:nvPr/>
          </p:nvGrpSpPr>
          <p:grpSpPr bwMode="auto">
            <a:xfrm>
              <a:off x="4740" y="2205"/>
              <a:ext cx="447" cy="499"/>
              <a:chOff x="664" y="1298"/>
              <a:chExt cx="447" cy="499"/>
            </a:xfrm>
          </p:grpSpPr>
          <p:sp>
            <p:nvSpPr>
              <p:cNvPr id="269323" name="Document"/>
              <p:cNvSpPr>
                <a:spLocks noEditPoints="1" noChangeArrowheads="1"/>
              </p:cNvSpPr>
              <p:nvPr/>
            </p:nvSpPr>
            <p:spPr bwMode="auto">
              <a:xfrm>
                <a:off x="703" y="1298"/>
                <a:ext cx="408" cy="499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rgbClr val="000000">
                    <a:alpha val="74998"/>
                  </a:srgbClr>
                </a:outerShdw>
              </a:effectLst>
            </p:spPr>
            <p:txBody>
              <a:bodyPr/>
              <a:lstStyle/>
              <a:p>
                <a:pPr algn="ctr">
                  <a:defRPr/>
                </a:pPr>
                <a:endParaRPr lang="en-GB" sz="2400">
                  <a:latin typeface="Times New Roman" charset="0"/>
                </a:endParaRPr>
              </a:p>
            </p:txBody>
          </p:sp>
          <p:sp>
            <p:nvSpPr>
              <p:cNvPr id="269324" name="Text Box 12"/>
              <p:cNvSpPr txBox="1">
                <a:spLocks noChangeArrowheads="1"/>
              </p:cNvSpPr>
              <p:nvPr/>
            </p:nvSpPr>
            <p:spPr bwMode="auto">
              <a:xfrm>
                <a:off x="664" y="1344"/>
                <a:ext cx="303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GB" sz="1200">
                    <a:latin typeface="Verdana" charset="0"/>
                  </a:rPr>
                  <a:t>PDF</a:t>
                </a:r>
              </a:p>
            </p:txBody>
          </p:sp>
        </p:grpSp>
        <p:grpSp>
          <p:nvGrpSpPr>
            <p:cNvPr id="79878" name="Group 13"/>
            <p:cNvGrpSpPr>
              <a:grpSpLocks/>
            </p:cNvGrpSpPr>
            <p:nvPr/>
          </p:nvGrpSpPr>
          <p:grpSpPr bwMode="auto">
            <a:xfrm>
              <a:off x="4150" y="2491"/>
              <a:ext cx="408" cy="894"/>
              <a:chOff x="567" y="1856"/>
              <a:chExt cx="408" cy="894"/>
            </a:xfrm>
          </p:grpSpPr>
          <p:sp>
            <p:nvSpPr>
              <p:cNvPr id="269326" name="Document"/>
              <p:cNvSpPr>
                <a:spLocks noEditPoints="1" noChangeArrowheads="1"/>
              </p:cNvSpPr>
              <p:nvPr/>
            </p:nvSpPr>
            <p:spPr bwMode="auto">
              <a:xfrm>
                <a:off x="567" y="2251"/>
                <a:ext cx="408" cy="499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rgbClr val="000000">
                    <a:alpha val="74998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pic>
            <p:nvPicPr>
              <p:cNvPr id="79906" name="Picture 15" descr="j0301076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9" y="1856"/>
                <a:ext cx="318" cy="2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269328" name="File"/>
            <p:cNvSpPr>
              <a:spLocks noEditPoints="1" noChangeArrowheads="1"/>
            </p:cNvSpPr>
            <p:nvPr/>
          </p:nvSpPr>
          <p:spPr bwMode="auto">
            <a:xfrm>
              <a:off x="3016" y="799"/>
              <a:ext cx="685" cy="434"/>
            </a:xfrm>
            <a:custGeom>
              <a:avLst/>
              <a:gdLst>
                <a:gd name="T0" fmla="*/ 10981 w 21600"/>
                <a:gd name="T1" fmla="*/ 3240 h 21600"/>
                <a:gd name="T2" fmla="*/ 0 w 21600"/>
                <a:gd name="T3" fmla="*/ 10800 h 21600"/>
                <a:gd name="T4" fmla="*/ 10800 w 21600"/>
                <a:gd name="T5" fmla="*/ 21600 h 21600"/>
                <a:gd name="T6" fmla="*/ 21600 w 21600"/>
                <a:gd name="T7" fmla="*/ 10800 h 21600"/>
                <a:gd name="T8" fmla="*/ 0 w 21600"/>
                <a:gd name="T9" fmla="*/ 21600 h 21600"/>
                <a:gd name="T10" fmla="*/ 21600 w 21600"/>
                <a:gd name="T11" fmla="*/ 21600 h 21600"/>
                <a:gd name="T12" fmla="*/ 1086 w 21600"/>
                <a:gd name="T13" fmla="*/ 4628 h 21600"/>
                <a:gd name="T14" fmla="*/ 20635 w 21600"/>
                <a:gd name="T15" fmla="*/ 2028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21600" h="21600">
                  <a:moveTo>
                    <a:pt x="19790" y="3240"/>
                  </a:moveTo>
                  <a:cubicBezTo>
                    <a:pt x="10981" y="3240"/>
                    <a:pt x="9171" y="3240"/>
                    <a:pt x="9050" y="3086"/>
                  </a:cubicBezTo>
                  <a:cubicBezTo>
                    <a:pt x="9050" y="2931"/>
                    <a:pt x="8930" y="2777"/>
                    <a:pt x="8930" y="2469"/>
                  </a:cubicBezTo>
                  <a:cubicBezTo>
                    <a:pt x="8930" y="2160"/>
                    <a:pt x="8809" y="1851"/>
                    <a:pt x="8688" y="1389"/>
                  </a:cubicBezTo>
                  <a:cubicBezTo>
                    <a:pt x="8568" y="1080"/>
                    <a:pt x="8326" y="771"/>
                    <a:pt x="8085" y="463"/>
                  </a:cubicBezTo>
                  <a:cubicBezTo>
                    <a:pt x="7723" y="154"/>
                    <a:pt x="7361" y="0"/>
                    <a:pt x="7361" y="0"/>
                  </a:cubicBezTo>
                  <a:cubicBezTo>
                    <a:pt x="7361" y="0"/>
                    <a:pt x="2293" y="0"/>
                    <a:pt x="2051" y="154"/>
                  </a:cubicBezTo>
                  <a:cubicBezTo>
                    <a:pt x="1689" y="309"/>
                    <a:pt x="1448" y="463"/>
                    <a:pt x="1327" y="771"/>
                  </a:cubicBezTo>
                  <a:cubicBezTo>
                    <a:pt x="1207" y="1080"/>
                    <a:pt x="1086" y="1389"/>
                    <a:pt x="965" y="1697"/>
                  </a:cubicBezTo>
                  <a:cubicBezTo>
                    <a:pt x="845" y="2160"/>
                    <a:pt x="724" y="2314"/>
                    <a:pt x="724" y="2469"/>
                  </a:cubicBezTo>
                  <a:cubicBezTo>
                    <a:pt x="603" y="2623"/>
                    <a:pt x="603" y="2777"/>
                    <a:pt x="483" y="2931"/>
                  </a:cubicBezTo>
                  <a:cubicBezTo>
                    <a:pt x="483" y="3086"/>
                    <a:pt x="362" y="3240"/>
                    <a:pt x="241" y="3240"/>
                  </a:cubicBezTo>
                  <a:lnTo>
                    <a:pt x="0" y="3394"/>
                  </a:lnTo>
                  <a:lnTo>
                    <a:pt x="0" y="3703"/>
                  </a:lnTo>
                  <a:lnTo>
                    <a:pt x="0" y="10800"/>
                  </a:lnTo>
                  <a:lnTo>
                    <a:pt x="0" y="21600"/>
                  </a:lnTo>
                  <a:lnTo>
                    <a:pt x="10981" y="21600"/>
                  </a:lnTo>
                  <a:lnTo>
                    <a:pt x="21600" y="21600"/>
                  </a:lnTo>
                  <a:lnTo>
                    <a:pt x="21600" y="10800"/>
                  </a:lnTo>
                  <a:lnTo>
                    <a:pt x="21600" y="5246"/>
                  </a:lnTo>
                  <a:lnTo>
                    <a:pt x="21600" y="4783"/>
                  </a:lnTo>
                  <a:cubicBezTo>
                    <a:pt x="21479" y="4320"/>
                    <a:pt x="21359" y="4011"/>
                    <a:pt x="21117" y="3703"/>
                  </a:cubicBezTo>
                  <a:cubicBezTo>
                    <a:pt x="20876" y="3549"/>
                    <a:pt x="20514" y="3394"/>
                    <a:pt x="20152" y="3240"/>
                  </a:cubicBezTo>
                  <a:close/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79880" name="Group 17"/>
            <p:cNvGrpSpPr>
              <a:grpSpLocks/>
            </p:cNvGrpSpPr>
            <p:nvPr/>
          </p:nvGrpSpPr>
          <p:grpSpPr bwMode="auto">
            <a:xfrm>
              <a:off x="975" y="2478"/>
              <a:ext cx="492" cy="499"/>
              <a:chOff x="664" y="1298"/>
              <a:chExt cx="492" cy="499"/>
            </a:xfrm>
          </p:grpSpPr>
          <p:sp>
            <p:nvSpPr>
              <p:cNvPr id="269330" name="Document"/>
              <p:cNvSpPr>
                <a:spLocks noEditPoints="1" noChangeArrowheads="1"/>
              </p:cNvSpPr>
              <p:nvPr/>
            </p:nvSpPr>
            <p:spPr bwMode="auto">
              <a:xfrm>
                <a:off x="703" y="1298"/>
                <a:ext cx="408" cy="499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rgbClr val="000000">
                    <a:alpha val="74998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9331" name="Text Box 19"/>
              <p:cNvSpPr txBox="1">
                <a:spLocks noChangeArrowheads="1"/>
              </p:cNvSpPr>
              <p:nvPr/>
            </p:nvSpPr>
            <p:spPr bwMode="auto">
              <a:xfrm>
                <a:off x="664" y="1344"/>
                <a:ext cx="492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GB" sz="1200">
                    <a:latin typeface="Verdana" charset="0"/>
                  </a:rPr>
                  <a:t>&lt;html&gt;</a:t>
                </a:r>
              </a:p>
            </p:txBody>
          </p:sp>
        </p:grpSp>
        <p:grpSp>
          <p:nvGrpSpPr>
            <p:cNvPr id="79881" name="Group 20"/>
            <p:cNvGrpSpPr>
              <a:grpSpLocks/>
            </p:cNvGrpSpPr>
            <p:nvPr/>
          </p:nvGrpSpPr>
          <p:grpSpPr bwMode="auto">
            <a:xfrm>
              <a:off x="1791" y="2523"/>
              <a:ext cx="492" cy="499"/>
              <a:chOff x="664" y="1298"/>
              <a:chExt cx="492" cy="499"/>
            </a:xfrm>
          </p:grpSpPr>
          <p:sp>
            <p:nvSpPr>
              <p:cNvPr id="269333" name="Document"/>
              <p:cNvSpPr>
                <a:spLocks noEditPoints="1" noChangeArrowheads="1"/>
              </p:cNvSpPr>
              <p:nvPr/>
            </p:nvSpPr>
            <p:spPr bwMode="auto">
              <a:xfrm>
                <a:off x="703" y="1298"/>
                <a:ext cx="408" cy="499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rgbClr val="000000">
                    <a:alpha val="74998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9334" name="Text Box 22"/>
              <p:cNvSpPr txBox="1">
                <a:spLocks noChangeArrowheads="1"/>
              </p:cNvSpPr>
              <p:nvPr/>
            </p:nvSpPr>
            <p:spPr bwMode="auto">
              <a:xfrm>
                <a:off x="664" y="1344"/>
                <a:ext cx="492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GB" sz="1200">
                    <a:latin typeface="Verdana" charset="0"/>
                  </a:rPr>
                  <a:t>&lt;html&gt;</a:t>
                </a:r>
              </a:p>
            </p:txBody>
          </p:sp>
        </p:grpSp>
        <p:sp>
          <p:nvSpPr>
            <p:cNvPr id="269335" name="Line 23"/>
            <p:cNvSpPr>
              <a:spLocks noChangeShapeType="1"/>
            </p:cNvSpPr>
            <p:nvPr/>
          </p:nvSpPr>
          <p:spPr bwMode="auto">
            <a:xfrm flipV="1">
              <a:off x="2971" y="1253"/>
              <a:ext cx="272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9336" name="Line 24"/>
            <p:cNvSpPr>
              <a:spLocks noChangeShapeType="1"/>
            </p:cNvSpPr>
            <p:nvPr/>
          </p:nvSpPr>
          <p:spPr bwMode="auto">
            <a:xfrm flipH="1" flipV="1">
              <a:off x="3696" y="1253"/>
              <a:ext cx="363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9337" name="Line 25"/>
            <p:cNvSpPr>
              <a:spLocks noChangeShapeType="1"/>
            </p:cNvSpPr>
            <p:nvPr/>
          </p:nvSpPr>
          <p:spPr bwMode="auto">
            <a:xfrm flipV="1">
              <a:off x="1927" y="1117"/>
              <a:ext cx="1089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9338" name="Line 26"/>
            <p:cNvSpPr>
              <a:spLocks noChangeShapeType="1"/>
            </p:cNvSpPr>
            <p:nvPr/>
          </p:nvSpPr>
          <p:spPr bwMode="auto">
            <a:xfrm flipV="1">
              <a:off x="1202" y="1979"/>
              <a:ext cx="317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9339" name="Line 27"/>
            <p:cNvSpPr>
              <a:spLocks noChangeShapeType="1"/>
            </p:cNvSpPr>
            <p:nvPr/>
          </p:nvSpPr>
          <p:spPr bwMode="auto">
            <a:xfrm flipH="1" flipV="1">
              <a:off x="1791" y="2024"/>
              <a:ext cx="273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9340" name="Line 28"/>
            <p:cNvSpPr>
              <a:spLocks noChangeShapeType="1"/>
            </p:cNvSpPr>
            <p:nvPr/>
          </p:nvSpPr>
          <p:spPr bwMode="auto">
            <a:xfrm flipV="1">
              <a:off x="3878" y="1888"/>
              <a:ext cx="317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9341" name="Line 29"/>
            <p:cNvSpPr>
              <a:spLocks noChangeShapeType="1"/>
            </p:cNvSpPr>
            <p:nvPr/>
          </p:nvSpPr>
          <p:spPr bwMode="auto">
            <a:xfrm flipH="1" flipV="1">
              <a:off x="4604" y="1933"/>
              <a:ext cx="317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9342" name="Line 30"/>
            <p:cNvSpPr>
              <a:spLocks noChangeShapeType="1"/>
            </p:cNvSpPr>
            <p:nvPr/>
          </p:nvSpPr>
          <p:spPr bwMode="auto">
            <a:xfrm flipV="1">
              <a:off x="4377" y="1933"/>
              <a:ext cx="0" cy="9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9343" name="File"/>
            <p:cNvSpPr>
              <a:spLocks noEditPoints="1" noChangeArrowheads="1"/>
            </p:cNvSpPr>
            <p:nvPr/>
          </p:nvSpPr>
          <p:spPr bwMode="auto">
            <a:xfrm>
              <a:off x="1338" y="1570"/>
              <a:ext cx="685" cy="434"/>
            </a:xfrm>
            <a:custGeom>
              <a:avLst/>
              <a:gdLst>
                <a:gd name="T0" fmla="*/ 10981 w 21600"/>
                <a:gd name="T1" fmla="*/ 3240 h 21600"/>
                <a:gd name="T2" fmla="*/ 0 w 21600"/>
                <a:gd name="T3" fmla="*/ 10800 h 21600"/>
                <a:gd name="T4" fmla="*/ 10800 w 21600"/>
                <a:gd name="T5" fmla="*/ 21600 h 21600"/>
                <a:gd name="T6" fmla="*/ 21600 w 21600"/>
                <a:gd name="T7" fmla="*/ 10800 h 21600"/>
                <a:gd name="T8" fmla="*/ 0 w 21600"/>
                <a:gd name="T9" fmla="*/ 21600 h 21600"/>
                <a:gd name="T10" fmla="*/ 21600 w 21600"/>
                <a:gd name="T11" fmla="*/ 21600 h 21600"/>
                <a:gd name="T12" fmla="*/ 1086 w 21600"/>
                <a:gd name="T13" fmla="*/ 4628 h 21600"/>
                <a:gd name="T14" fmla="*/ 20635 w 21600"/>
                <a:gd name="T15" fmla="*/ 2028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21600" h="21600">
                  <a:moveTo>
                    <a:pt x="19790" y="3240"/>
                  </a:moveTo>
                  <a:cubicBezTo>
                    <a:pt x="10981" y="3240"/>
                    <a:pt x="9171" y="3240"/>
                    <a:pt x="9050" y="3086"/>
                  </a:cubicBezTo>
                  <a:cubicBezTo>
                    <a:pt x="9050" y="2931"/>
                    <a:pt x="8930" y="2777"/>
                    <a:pt x="8930" y="2469"/>
                  </a:cubicBezTo>
                  <a:cubicBezTo>
                    <a:pt x="8930" y="2160"/>
                    <a:pt x="8809" y="1851"/>
                    <a:pt x="8688" y="1389"/>
                  </a:cubicBezTo>
                  <a:cubicBezTo>
                    <a:pt x="8568" y="1080"/>
                    <a:pt x="8326" y="771"/>
                    <a:pt x="8085" y="463"/>
                  </a:cubicBezTo>
                  <a:cubicBezTo>
                    <a:pt x="7723" y="154"/>
                    <a:pt x="7361" y="0"/>
                    <a:pt x="7361" y="0"/>
                  </a:cubicBezTo>
                  <a:cubicBezTo>
                    <a:pt x="7361" y="0"/>
                    <a:pt x="2293" y="0"/>
                    <a:pt x="2051" y="154"/>
                  </a:cubicBezTo>
                  <a:cubicBezTo>
                    <a:pt x="1689" y="309"/>
                    <a:pt x="1448" y="463"/>
                    <a:pt x="1327" y="771"/>
                  </a:cubicBezTo>
                  <a:cubicBezTo>
                    <a:pt x="1207" y="1080"/>
                    <a:pt x="1086" y="1389"/>
                    <a:pt x="965" y="1697"/>
                  </a:cubicBezTo>
                  <a:cubicBezTo>
                    <a:pt x="845" y="2160"/>
                    <a:pt x="724" y="2314"/>
                    <a:pt x="724" y="2469"/>
                  </a:cubicBezTo>
                  <a:cubicBezTo>
                    <a:pt x="603" y="2623"/>
                    <a:pt x="603" y="2777"/>
                    <a:pt x="483" y="2931"/>
                  </a:cubicBezTo>
                  <a:cubicBezTo>
                    <a:pt x="483" y="3086"/>
                    <a:pt x="362" y="3240"/>
                    <a:pt x="241" y="3240"/>
                  </a:cubicBezTo>
                  <a:lnTo>
                    <a:pt x="0" y="3394"/>
                  </a:lnTo>
                  <a:lnTo>
                    <a:pt x="0" y="3703"/>
                  </a:lnTo>
                  <a:lnTo>
                    <a:pt x="0" y="10800"/>
                  </a:lnTo>
                  <a:lnTo>
                    <a:pt x="0" y="21600"/>
                  </a:lnTo>
                  <a:lnTo>
                    <a:pt x="10981" y="21600"/>
                  </a:lnTo>
                  <a:lnTo>
                    <a:pt x="21600" y="21600"/>
                  </a:lnTo>
                  <a:lnTo>
                    <a:pt x="21600" y="10800"/>
                  </a:lnTo>
                  <a:lnTo>
                    <a:pt x="21600" y="5246"/>
                  </a:lnTo>
                  <a:lnTo>
                    <a:pt x="21600" y="4783"/>
                  </a:lnTo>
                  <a:cubicBezTo>
                    <a:pt x="21479" y="4320"/>
                    <a:pt x="21359" y="4011"/>
                    <a:pt x="21117" y="3703"/>
                  </a:cubicBezTo>
                  <a:cubicBezTo>
                    <a:pt x="20876" y="3549"/>
                    <a:pt x="20514" y="3394"/>
                    <a:pt x="20152" y="3240"/>
                  </a:cubicBezTo>
                  <a:close/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9344" name="File"/>
            <p:cNvSpPr>
              <a:spLocks noEditPoints="1" noChangeArrowheads="1"/>
            </p:cNvSpPr>
            <p:nvPr/>
          </p:nvSpPr>
          <p:spPr bwMode="auto">
            <a:xfrm>
              <a:off x="3969" y="1480"/>
              <a:ext cx="685" cy="434"/>
            </a:xfrm>
            <a:custGeom>
              <a:avLst/>
              <a:gdLst>
                <a:gd name="T0" fmla="*/ 10981 w 21600"/>
                <a:gd name="T1" fmla="*/ 3240 h 21600"/>
                <a:gd name="T2" fmla="*/ 0 w 21600"/>
                <a:gd name="T3" fmla="*/ 10800 h 21600"/>
                <a:gd name="T4" fmla="*/ 10800 w 21600"/>
                <a:gd name="T5" fmla="*/ 21600 h 21600"/>
                <a:gd name="T6" fmla="*/ 21600 w 21600"/>
                <a:gd name="T7" fmla="*/ 10800 h 21600"/>
                <a:gd name="T8" fmla="*/ 0 w 21600"/>
                <a:gd name="T9" fmla="*/ 21600 h 21600"/>
                <a:gd name="T10" fmla="*/ 21600 w 21600"/>
                <a:gd name="T11" fmla="*/ 21600 h 21600"/>
                <a:gd name="T12" fmla="*/ 1086 w 21600"/>
                <a:gd name="T13" fmla="*/ 4628 h 21600"/>
                <a:gd name="T14" fmla="*/ 20635 w 21600"/>
                <a:gd name="T15" fmla="*/ 2028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21600" h="21600">
                  <a:moveTo>
                    <a:pt x="19790" y="3240"/>
                  </a:moveTo>
                  <a:cubicBezTo>
                    <a:pt x="10981" y="3240"/>
                    <a:pt x="9171" y="3240"/>
                    <a:pt x="9050" y="3086"/>
                  </a:cubicBezTo>
                  <a:cubicBezTo>
                    <a:pt x="9050" y="2931"/>
                    <a:pt x="8930" y="2777"/>
                    <a:pt x="8930" y="2469"/>
                  </a:cubicBezTo>
                  <a:cubicBezTo>
                    <a:pt x="8930" y="2160"/>
                    <a:pt x="8809" y="1851"/>
                    <a:pt x="8688" y="1389"/>
                  </a:cubicBezTo>
                  <a:cubicBezTo>
                    <a:pt x="8568" y="1080"/>
                    <a:pt x="8326" y="771"/>
                    <a:pt x="8085" y="463"/>
                  </a:cubicBezTo>
                  <a:cubicBezTo>
                    <a:pt x="7723" y="154"/>
                    <a:pt x="7361" y="0"/>
                    <a:pt x="7361" y="0"/>
                  </a:cubicBezTo>
                  <a:cubicBezTo>
                    <a:pt x="7361" y="0"/>
                    <a:pt x="2293" y="0"/>
                    <a:pt x="2051" y="154"/>
                  </a:cubicBezTo>
                  <a:cubicBezTo>
                    <a:pt x="1689" y="309"/>
                    <a:pt x="1448" y="463"/>
                    <a:pt x="1327" y="771"/>
                  </a:cubicBezTo>
                  <a:cubicBezTo>
                    <a:pt x="1207" y="1080"/>
                    <a:pt x="1086" y="1389"/>
                    <a:pt x="965" y="1697"/>
                  </a:cubicBezTo>
                  <a:cubicBezTo>
                    <a:pt x="845" y="2160"/>
                    <a:pt x="724" y="2314"/>
                    <a:pt x="724" y="2469"/>
                  </a:cubicBezTo>
                  <a:cubicBezTo>
                    <a:pt x="603" y="2623"/>
                    <a:pt x="603" y="2777"/>
                    <a:pt x="483" y="2931"/>
                  </a:cubicBezTo>
                  <a:cubicBezTo>
                    <a:pt x="483" y="3086"/>
                    <a:pt x="362" y="3240"/>
                    <a:pt x="241" y="3240"/>
                  </a:cubicBezTo>
                  <a:lnTo>
                    <a:pt x="0" y="3394"/>
                  </a:lnTo>
                  <a:lnTo>
                    <a:pt x="0" y="3703"/>
                  </a:lnTo>
                  <a:lnTo>
                    <a:pt x="0" y="10800"/>
                  </a:lnTo>
                  <a:lnTo>
                    <a:pt x="0" y="21600"/>
                  </a:lnTo>
                  <a:lnTo>
                    <a:pt x="10981" y="21600"/>
                  </a:lnTo>
                  <a:lnTo>
                    <a:pt x="21600" y="21600"/>
                  </a:lnTo>
                  <a:lnTo>
                    <a:pt x="21600" y="10800"/>
                  </a:lnTo>
                  <a:lnTo>
                    <a:pt x="21600" y="5246"/>
                  </a:lnTo>
                  <a:lnTo>
                    <a:pt x="21600" y="4783"/>
                  </a:lnTo>
                  <a:cubicBezTo>
                    <a:pt x="21479" y="4320"/>
                    <a:pt x="21359" y="4011"/>
                    <a:pt x="21117" y="3703"/>
                  </a:cubicBezTo>
                  <a:cubicBezTo>
                    <a:pt x="20876" y="3549"/>
                    <a:pt x="20514" y="3394"/>
                    <a:pt x="20152" y="3240"/>
                  </a:cubicBezTo>
                  <a:close/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9345" name="Text Box 33"/>
            <p:cNvSpPr txBox="1">
              <a:spLocks noChangeArrowheads="1"/>
            </p:cNvSpPr>
            <p:nvPr/>
          </p:nvSpPr>
          <p:spPr bwMode="auto">
            <a:xfrm>
              <a:off x="1565" y="845"/>
              <a:ext cx="141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400">
                  <a:solidFill>
                    <a:schemeClr val="accent2"/>
                  </a:solidFill>
                  <a:latin typeface="Comic Sans MS" charset="0"/>
                </a:rPr>
                <a:t>DocumentRoot</a:t>
              </a:r>
            </a:p>
          </p:txBody>
        </p:sp>
        <p:sp>
          <p:nvSpPr>
            <p:cNvPr id="269346" name="Text Box 34"/>
            <p:cNvSpPr txBox="1">
              <a:spLocks noChangeArrowheads="1"/>
            </p:cNvSpPr>
            <p:nvPr/>
          </p:nvSpPr>
          <p:spPr bwMode="auto">
            <a:xfrm>
              <a:off x="4740" y="1616"/>
              <a:ext cx="90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400">
                  <a:solidFill>
                    <a:schemeClr val="accent2"/>
                  </a:solidFill>
                  <a:latin typeface="Comic Sans MS" charset="0"/>
                </a:rPr>
                <a:t>products</a:t>
              </a:r>
            </a:p>
          </p:txBody>
        </p:sp>
        <p:sp>
          <p:nvSpPr>
            <p:cNvPr id="269347" name="Text Box 35"/>
            <p:cNvSpPr txBox="1">
              <a:spLocks noChangeArrowheads="1"/>
            </p:cNvSpPr>
            <p:nvPr/>
          </p:nvSpPr>
          <p:spPr bwMode="auto">
            <a:xfrm>
              <a:off x="657" y="1661"/>
              <a:ext cx="68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400">
                  <a:solidFill>
                    <a:schemeClr val="accent2"/>
                  </a:solidFill>
                  <a:latin typeface="Comic Sans MS" charset="0"/>
                </a:rPr>
                <a:t>people</a:t>
              </a:r>
            </a:p>
          </p:txBody>
        </p:sp>
        <p:sp>
          <p:nvSpPr>
            <p:cNvPr id="269348" name="Text Box 36"/>
            <p:cNvSpPr txBox="1">
              <a:spLocks noChangeArrowheads="1"/>
            </p:cNvSpPr>
            <p:nvPr/>
          </p:nvSpPr>
          <p:spPr bwMode="auto">
            <a:xfrm>
              <a:off x="1746" y="3067"/>
              <a:ext cx="81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1800">
                  <a:solidFill>
                    <a:schemeClr val="accent2"/>
                  </a:solidFill>
                  <a:latin typeface="Comic Sans MS" charset="0"/>
                </a:rPr>
                <a:t>index.html</a:t>
              </a:r>
            </a:p>
          </p:txBody>
        </p:sp>
        <p:sp>
          <p:nvSpPr>
            <p:cNvPr id="269349" name="Text Box 37"/>
            <p:cNvSpPr txBox="1">
              <a:spLocks noChangeArrowheads="1"/>
            </p:cNvSpPr>
            <p:nvPr/>
          </p:nvSpPr>
          <p:spPr bwMode="auto">
            <a:xfrm>
              <a:off x="884" y="3022"/>
              <a:ext cx="6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1800">
                  <a:solidFill>
                    <a:schemeClr val="accent2"/>
                  </a:solidFill>
                  <a:latin typeface="Comic Sans MS" charset="0"/>
                </a:rPr>
                <a:t>cto.html</a:t>
              </a:r>
            </a:p>
          </p:txBody>
        </p:sp>
        <p:sp>
          <p:nvSpPr>
            <p:cNvPr id="269350" name="Text Box 38"/>
            <p:cNvSpPr txBox="1">
              <a:spLocks noChangeArrowheads="1"/>
            </p:cNvSpPr>
            <p:nvPr/>
          </p:nvSpPr>
          <p:spPr bwMode="auto">
            <a:xfrm>
              <a:off x="2472" y="2205"/>
              <a:ext cx="81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1800">
                  <a:solidFill>
                    <a:schemeClr val="accent2"/>
                  </a:solidFill>
                  <a:latin typeface="Comic Sans MS" charset="0"/>
                </a:rPr>
                <a:t>index.html</a:t>
              </a:r>
            </a:p>
          </p:txBody>
        </p:sp>
        <p:sp>
          <p:nvSpPr>
            <p:cNvPr id="269351" name="Text Box 39"/>
            <p:cNvSpPr txBox="1">
              <a:spLocks noChangeArrowheads="1"/>
            </p:cNvSpPr>
            <p:nvPr/>
          </p:nvSpPr>
          <p:spPr bwMode="auto">
            <a:xfrm>
              <a:off x="3334" y="2704"/>
              <a:ext cx="81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1800">
                  <a:solidFill>
                    <a:schemeClr val="accent2"/>
                  </a:solidFill>
                  <a:latin typeface="Comic Sans MS" charset="0"/>
                </a:rPr>
                <a:t>index.html</a:t>
              </a:r>
            </a:p>
          </p:txBody>
        </p:sp>
        <p:sp>
          <p:nvSpPr>
            <p:cNvPr id="269352" name="Text Box 40"/>
            <p:cNvSpPr txBox="1">
              <a:spLocks noChangeArrowheads="1"/>
            </p:cNvSpPr>
            <p:nvPr/>
          </p:nvSpPr>
          <p:spPr bwMode="auto">
            <a:xfrm>
              <a:off x="3969" y="3475"/>
              <a:ext cx="88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1800">
                  <a:solidFill>
                    <a:schemeClr val="accent2"/>
                  </a:solidFill>
                  <a:latin typeface="Comic Sans MS" charset="0"/>
                </a:rPr>
                <a:t>widget.jpeg</a:t>
              </a:r>
            </a:p>
          </p:txBody>
        </p:sp>
        <p:sp>
          <p:nvSpPr>
            <p:cNvPr id="269353" name="Text Box 41"/>
            <p:cNvSpPr txBox="1">
              <a:spLocks noChangeArrowheads="1"/>
            </p:cNvSpPr>
            <p:nvPr/>
          </p:nvSpPr>
          <p:spPr bwMode="auto">
            <a:xfrm>
              <a:off x="4740" y="2795"/>
              <a:ext cx="102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1800">
                  <a:solidFill>
                    <a:schemeClr val="accent2"/>
                  </a:solidFill>
                  <a:latin typeface="Comic Sans MS" charset="0"/>
                </a:rPr>
                <a:t>catalogue.pdf</a:t>
              </a:r>
            </a:p>
          </p:txBody>
        </p:sp>
      </p:grp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Homework Problems</a:t>
            </a:r>
          </a:p>
        </p:txBody>
      </p:sp>
      <p:sp>
        <p:nvSpPr>
          <p:cNvPr id="117764" name="Text Box 4"/>
          <p:cNvSpPr txBox="1">
            <a:spLocks noGrp="1" noChangeArrowheads="1"/>
          </p:cNvSpPr>
          <p:nvPr>
            <p:ph type="body" idx="1"/>
          </p:nvPr>
        </p:nvSpPr>
        <p:spPr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/>
          <a:lstStyle/>
          <a:p>
            <a:pPr marL="0" indent="0" eaLnBrk="1" hangingPunct="1">
              <a:defRPr/>
            </a:pPr>
            <a:r>
              <a:rPr lang="en-GB" dirty="0" smtClean="0">
                <a:cs typeface="+mn-cs"/>
              </a:rPr>
              <a:t>Web server shown on previous slide is </a:t>
            </a:r>
            <a:r>
              <a:rPr lang="en-GB" dirty="0" err="1" smtClean="0">
                <a:latin typeface="Comic Sans MS" charset="0"/>
                <a:cs typeface="+mn-cs"/>
              </a:rPr>
              <a:t>mycompany.com</a:t>
            </a:r>
            <a:r>
              <a:rPr lang="en-GB" dirty="0" smtClean="0">
                <a:cs typeface="+mn-cs"/>
              </a:rPr>
              <a:t>.</a:t>
            </a:r>
          </a:p>
          <a:p>
            <a:pPr marL="0" indent="0" eaLnBrk="1" hangingPunct="1">
              <a:defRPr/>
            </a:pPr>
            <a:r>
              <a:rPr lang="en-GB" dirty="0" err="1" smtClean="0">
                <a:cs typeface="+mn-cs"/>
              </a:rPr>
              <a:t>DocumentRoot</a:t>
            </a:r>
            <a:r>
              <a:rPr lang="en-GB" dirty="0" smtClean="0">
                <a:cs typeface="+mn-cs"/>
              </a:rPr>
              <a:t> is </a:t>
            </a:r>
            <a:r>
              <a:rPr lang="en-GB" dirty="0" smtClean="0">
                <a:latin typeface="Courier New" charset="0"/>
                <a:cs typeface="+mn-cs"/>
              </a:rPr>
              <a:t>/</a:t>
            </a:r>
            <a:r>
              <a:rPr lang="en-GB" dirty="0" err="1" smtClean="0">
                <a:latin typeface="Courier New" charset="0"/>
                <a:cs typeface="+mn-cs"/>
              </a:rPr>
              <a:t>var</a:t>
            </a:r>
            <a:r>
              <a:rPr lang="en-GB" dirty="0" smtClean="0">
                <a:latin typeface="Courier New" charset="0"/>
                <a:cs typeface="+mn-cs"/>
              </a:rPr>
              <a:t>/www</a:t>
            </a:r>
            <a:r>
              <a:rPr lang="en-GB" dirty="0" smtClean="0">
                <a:cs typeface="+mn-cs"/>
              </a:rPr>
              <a:t> </a:t>
            </a:r>
          </a:p>
          <a:p>
            <a:pPr lvl="1" eaLnBrk="1" hangingPunct="1">
              <a:defRPr/>
            </a:pPr>
            <a:r>
              <a:rPr lang="en-GB" dirty="0" smtClean="0"/>
              <a:t>Give the full URL for each file on this web server.</a:t>
            </a:r>
          </a:p>
          <a:p>
            <a:pPr lvl="1" eaLnBrk="1" hangingPunct="1">
              <a:defRPr/>
            </a:pPr>
            <a:r>
              <a:rPr lang="en-GB" dirty="0" smtClean="0"/>
              <a:t>Give the actual file name of each resource (directories are not resources)</a:t>
            </a:r>
          </a:p>
          <a:p>
            <a:pPr marL="0" indent="0" eaLnBrk="1" hangingPunct="1">
              <a:defRPr/>
            </a:pPr>
            <a:r>
              <a:rPr lang="en-GB" dirty="0" smtClean="0">
                <a:cs typeface="+mn-cs"/>
              </a:rPr>
              <a:t>Which file is </a:t>
            </a:r>
            <a:r>
              <a:rPr lang="en-GB" dirty="0" err="1" smtClean="0">
                <a:latin typeface="Comic Sans MS" charset="0"/>
                <a:cs typeface="+mn-cs"/>
              </a:rPr>
              <a:t>mycompany.com</a:t>
            </a:r>
            <a:r>
              <a:rPr lang="en-GB" dirty="0" err="1" smtClean="0">
                <a:cs typeface="+mn-cs"/>
              </a:rPr>
              <a:t>’s</a:t>
            </a:r>
            <a:r>
              <a:rPr lang="en-GB" dirty="0" smtClean="0">
                <a:cs typeface="+mn-cs"/>
              </a:rPr>
              <a:t> home page?</a:t>
            </a:r>
          </a:p>
          <a:p>
            <a:pPr marL="0" indent="0" eaLnBrk="1" hangingPunct="1">
              <a:defRPr/>
            </a:pPr>
            <a:r>
              <a:rPr lang="en-GB" dirty="0" smtClean="0">
                <a:cs typeface="+mn-cs"/>
              </a:rPr>
              <a:t>Find out how Apache knows how to package a PDF file as </a:t>
            </a:r>
            <a:r>
              <a:rPr lang="en-GB" dirty="0" smtClean="0">
                <a:solidFill>
                  <a:schemeClr val="accent2"/>
                </a:solidFill>
                <a:latin typeface="Courier New" charset="0"/>
                <a:cs typeface="+mn-cs"/>
              </a:rPr>
              <a:t>Content-type: application/</a:t>
            </a:r>
            <a:r>
              <a:rPr lang="en-GB" dirty="0" err="1" smtClean="0">
                <a:solidFill>
                  <a:schemeClr val="accent2"/>
                </a:solidFill>
                <a:latin typeface="Courier New" charset="0"/>
                <a:cs typeface="+mn-cs"/>
              </a:rPr>
              <a:t>pdf</a:t>
            </a:r>
            <a:endParaRPr lang="en-GB" dirty="0" smtClean="0">
              <a:solidFill>
                <a:schemeClr val="accent2"/>
              </a:solidFill>
              <a:latin typeface="Courier New" charset="0"/>
              <a:cs typeface="+mn-cs"/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The Roles of a Web Server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  <a:defRPr/>
            </a:pPr>
            <a:r>
              <a:rPr lang="en-GB" sz="2400" smtClean="0">
                <a:cs typeface="+mn-cs"/>
              </a:rPr>
              <a:t>The web server takes a client </a:t>
            </a:r>
            <a:r>
              <a:rPr lang="en-GB" sz="2400" b="1" smtClean="0">
                <a:solidFill>
                  <a:srgbClr val="FF0000"/>
                </a:solidFill>
                <a:cs typeface="+mn-cs"/>
              </a:rPr>
              <a:t>request</a:t>
            </a:r>
            <a:r>
              <a:rPr lang="en-GB" sz="2400" smtClean="0">
                <a:cs typeface="+mn-cs"/>
              </a:rPr>
              <a:t> and gives something back to the client.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2000" i="1" smtClean="0"/>
              <a:t>Browser</a:t>
            </a:r>
            <a:r>
              <a:rPr lang="en-GB" sz="2000" smtClean="0"/>
              <a:t> requests a </a:t>
            </a:r>
            <a:r>
              <a:rPr lang="en-GB" sz="2000" i="1" smtClean="0"/>
              <a:t>resource.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2000" i="1" smtClean="0"/>
              <a:t>Server</a:t>
            </a:r>
            <a:r>
              <a:rPr lang="en-GB" sz="2000" smtClean="0"/>
              <a:t> gets the request, finds the resource, and returns something to the client.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2000" smtClean="0"/>
              <a:t>Resource can be an </a:t>
            </a:r>
            <a:r>
              <a:rPr lang="en-GB" sz="2000" i="1" smtClean="0"/>
              <a:t>HTML page</a:t>
            </a:r>
            <a:r>
              <a:rPr lang="en-GB" sz="2000" smtClean="0"/>
              <a:t>, </a:t>
            </a:r>
            <a:r>
              <a:rPr lang="en-GB" sz="2000" i="1" smtClean="0"/>
              <a:t>PDF file</a:t>
            </a:r>
            <a:r>
              <a:rPr lang="en-GB" sz="2000" smtClean="0"/>
              <a:t>, </a:t>
            </a:r>
            <a:r>
              <a:rPr lang="en-GB" sz="2000" i="1" smtClean="0"/>
              <a:t>picture</a:t>
            </a:r>
            <a:r>
              <a:rPr lang="en-GB" sz="2000" smtClean="0"/>
              <a:t>, </a:t>
            </a:r>
            <a:r>
              <a:rPr lang="en-GB" sz="2000" i="1" smtClean="0"/>
              <a:t>fragment of XML</a:t>
            </a:r>
            <a:r>
              <a:rPr lang="en-GB" sz="2000" smtClean="0"/>
              <a:t>, </a:t>
            </a:r>
            <a:r>
              <a:rPr lang="en-GB" sz="2000" i="1" smtClean="0"/>
              <a:t>sound file</a:t>
            </a:r>
            <a:r>
              <a:rPr lang="en-GB" sz="2000" smtClean="0"/>
              <a:t>.</a:t>
            </a: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en-GB" sz="2400" b="1" smtClean="0">
                <a:solidFill>
                  <a:srgbClr val="FF3300"/>
                </a:solidFill>
                <a:cs typeface="+mn-cs"/>
              </a:rPr>
              <a:t>Response</a:t>
            </a:r>
            <a:r>
              <a:rPr lang="en-GB" sz="2400" smtClean="0">
                <a:cs typeface="+mn-cs"/>
              </a:rPr>
              <a:t> is formatted as a header, with success code and other information, followed by the resource data.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2000" smtClean="0"/>
              <a:t>A </a:t>
            </a:r>
            <a:r>
              <a:rPr lang="en-GB" sz="2000" b="1" smtClean="0"/>
              <a:t>content-type field</a:t>
            </a:r>
            <a:r>
              <a:rPr lang="en-GB" sz="2000" smtClean="0"/>
              <a:t> in the header informs the client how the resource data is to be interpreted.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2000" smtClean="0"/>
              <a:t>If the resource is not present, server issues a “</a:t>
            </a:r>
            <a:r>
              <a:rPr lang="en-GB" sz="2000" b="1" smtClean="0"/>
              <a:t>404 not found</a:t>
            </a:r>
            <a:r>
              <a:rPr lang="en-GB" sz="2000" smtClean="0"/>
              <a:t>” response.</a:t>
            </a:r>
            <a:endParaRPr lang="en-GB" sz="1800" smtClean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8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8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8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8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8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8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8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8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8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8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8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8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Summary of this Lecture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defRPr/>
            </a:pPr>
            <a:r>
              <a:rPr lang="en-GB" dirty="0" smtClean="0">
                <a:cs typeface="+mn-cs"/>
              </a:rPr>
              <a:t>The roles of a web server and web client</a:t>
            </a:r>
          </a:p>
          <a:p>
            <a:pPr marL="0" indent="0" eaLnBrk="1" hangingPunct="1">
              <a:defRPr/>
            </a:pPr>
            <a:r>
              <a:rPr lang="en-GB" dirty="0" smtClean="0">
                <a:cs typeface="+mn-cs"/>
              </a:rPr>
              <a:t>Modern Web Servers</a:t>
            </a:r>
          </a:p>
          <a:p>
            <a:pPr marL="0" indent="0" eaLnBrk="1" hangingPunct="1">
              <a:defRPr/>
            </a:pPr>
            <a:r>
              <a:rPr lang="en-GB" dirty="0" smtClean="0">
                <a:cs typeface="+mn-cs"/>
              </a:rPr>
              <a:t>Introducing the Apache Web Server</a:t>
            </a:r>
          </a:p>
          <a:p>
            <a:pPr marL="0" indent="0" eaLnBrk="1" hangingPunct="1">
              <a:defRPr/>
            </a:pPr>
            <a:r>
              <a:rPr lang="en-GB" dirty="0" smtClean="0">
                <a:cs typeface="+mn-cs"/>
              </a:rPr>
              <a:t>Revision of the </a:t>
            </a:r>
            <a:r>
              <a:rPr lang="en-GB" dirty="0" err="1" smtClean="0">
                <a:cs typeface="+mn-cs"/>
              </a:rPr>
              <a:t>HyperText</a:t>
            </a:r>
            <a:r>
              <a:rPr lang="en-GB" dirty="0" smtClean="0">
                <a:cs typeface="+mn-cs"/>
              </a:rPr>
              <a:t> Transfer Protocol (HTTP)</a:t>
            </a:r>
          </a:p>
          <a:p>
            <a:pPr marL="0" indent="0" eaLnBrk="1" hangingPunct="1">
              <a:defRPr/>
            </a:pPr>
            <a:r>
              <a:rPr lang="en-GB" dirty="0" smtClean="0">
                <a:cs typeface="+mn-cs"/>
              </a:rPr>
              <a:t>Web server operation</a:t>
            </a:r>
          </a:p>
          <a:p>
            <a:pPr marL="0" indent="0" eaLnBrk="1" hangingPunct="1">
              <a:defRPr/>
            </a:pPr>
            <a:r>
              <a:rPr lang="en-GB" dirty="0" smtClean="0">
                <a:cs typeface="+mn-cs"/>
              </a:rPr>
              <a:t>Mapping resources to files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3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3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37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37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7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9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Further Reading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defRPr/>
            </a:pPr>
            <a:r>
              <a:rPr lang="en-GB" i="1" smtClean="0">
                <a:cs typeface="+mn-cs"/>
              </a:rPr>
              <a:t>For more information on Application Protocols see: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GB" smtClean="0">
                <a:cs typeface="+mn-cs"/>
              </a:rPr>
              <a:t>Chapter 2 of </a:t>
            </a:r>
            <a:r>
              <a:rPr lang="en-GB" i="1" smtClean="0">
                <a:cs typeface="+mn-cs"/>
              </a:rPr>
              <a:t>Kurose and Ross</a:t>
            </a:r>
            <a:r>
              <a:rPr lang="en-GB" smtClean="0">
                <a:cs typeface="+mn-cs"/>
              </a:rPr>
              <a:t>.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GB" i="1" smtClean="0">
                <a:cs typeface="+mn-cs"/>
              </a:rPr>
              <a:t>For more information on web servers and Apache see:</a:t>
            </a:r>
            <a:endParaRPr lang="en-GB" smtClean="0">
              <a:cs typeface="+mn-cs"/>
            </a:endParaRP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GB" i="1" smtClean="0">
                <a:cs typeface="+mn-cs"/>
              </a:rPr>
              <a:t>Apache: The Definitive Guide</a:t>
            </a:r>
            <a:r>
              <a:rPr lang="en-GB" smtClean="0">
                <a:cs typeface="+mn-cs"/>
              </a:rPr>
              <a:t> (3</a:t>
            </a:r>
            <a:r>
              <a:rPr lang="en-GB" baseline="30000" smtClean="0">
                <a:cs typeface="+mn-cs"/>
              </a:rPr>
              <a:t>rd</a:t>
            </a:r>
            <a:r>
              <a:rPr lang="en-GB" smtClean="0">
                <a:cs typeface="+mn-cs"/>
              </a:rPr>
              <a:t> Ed.), Ben Laurie and Peter Laurie, O’Reilly, 2003.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GB" i="1" smtClean="0">
                <a:cs typeface="+mn-cs"/>
              </a:rPr>
              <a:t>Webmaster in a Nutshell</a:t>
            </a:r>
            <a:r>
              <a:rPr lang="en-GB" smtClean="0">
                <a:cs typeface="+mn-cs"/>
              </a:rPr>
              <a:t> (3</a:t>
            </a:r>
            <a:r>
              <a:rPr lang="en-GB" baseline="30000" smtClean="0">
                <a:cs typeface="+mn-cs"/>
              </a:rPr>
              <a:t>rd</a:t>
            </a:r>
            <a:r>
              <a:rPr lang="en-GB" smtClean="0">
                <a:cs typeface="+mn-cs"/>
              </a:rPr>
              <a:t> Ed.), Stephen Spainhour and Robert Eckstein, O’Reilly, 2003.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GB" i="1" smtClean="0">
                <a:cs typeface="+mn-cs"/>
              </a:rPr>
              <a:t>For more information on web client technology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GB" i="1" smtClean="0">
                <a:cs typeface="+mn-cs"/>
              </a:rPr>
              <a:t>Web Design in a Nutshell</a:t>
            </a:r>
            <a:r>
              <a:rPr lang="en-GB" smtClean="0">
                <a:cs typeface="+mn-cs"/>
              </a:rPr>
              <a:t> (3</a:t>
            </a:r>
            <a:r>
              <a:rPr lang="en-GB" baseline="30000" smtClean="0">
                <a:cs typeface="+mn-cs"/>
              </a:rPr>
              <a:t>rd</a:t>
            </a:r>
            <a:r>
              <a:rPr lang="en-GB" smtClean="0">
                <a:cs typeface="+mn-cs"/>
              </a:rPr>
              <a:t> Ed.), Jennifer Niederst Robbins, O’Reilly, 2006.</a:t>
            </a:r>
          </a:p>
          <a:p>
            <a:pPr marL="0" indent="0" eaLnBrk="1" hangingPunct="1">
              <a:lnSpc>
                <a:spcPct val="90000"/>
              </a:lnSpc>
              <a:defRPr/>
            </a:pPr>
            <a:endParaRPr lang="en-GB" smtClean="0">
              <a:cs typeface="+mn-cs"/>
            </a:endParaRPr>
          </a:p>
          <a:p>
            <a:pPr marL="0" indent="0" eaLnBrk="1" hangingPunct="1">
              <a:lnSpc>
                <a:spcPct val="90000"/>
              </a:lnSpc>
              <a:defRPr/>
            </a:pPr>
            <a:endParaRPr lang="en-GB" smtClean="0">
              <a:cs typeface="+mn-cs"/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Coming Next in the Lab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defRPr/>
            </a:pPr>
            <a:r>
              <a:rPr lang="en-GB" smtClean="0">
                <a:cs typeface="+mn-cs"/>
              </a:rPr>
              <a:t>Apache configuration</a:t>
            </a:r>
          </a:p>
          <a:p>
            <a:pPr marL="0" indent="0" eaLnBrk="1" hangingPunct="1">
              <a:defRPr/>
            </a:pPr>
            <a:r>
              <a:rPr lang="en-GB" smtClean="0">
                <a:cs typeface="+mn-cs"/>
              </a:rPr>
              <a:t>Real HTTP requests and responses</a:t>
            </a:r>
          </a:p>
          <a:p>
            <a:pPr marL="0" indent="0" eaLnBrk="1" hangingPunct="1">
              <a:defRPr/>
            </a:pPr>
            <a:r>
              <a:rPr lang="en-GB" smtClean="0">
                <a:cs typeface="+mn-cs"/>
              </a:rPr>
              <a:t>Server directives</a:t>
            </a:r>
          </a:p>
          <a:p>
            <a:pPr marL="0" indent="0" eaLnBrk="1" hangingPunct="1">
              <a:defRPr/>
            </a:pPr>
            <a:r>
              <a:rPr lang="en-GB" smtClean="0">
                <a:cs typeface="+mn-cs"/>
              </a:rPr>
              <a:t>Setting up a basic web server</a:t>
            </a:r>
          </a:p>
          <a:p>
            <a:pPr marL="0" indent="0" eaLnBrk="1" hangingPunct="1">
              <a:defRPr/>
            </a:pPr>
            <a:endParaRPr lang="en-GB" smtClean="0">
              <a:cs typeface="+mn-cs"/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Next Lecture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defRPr/>
            </a:pPr>
            <a:r>
              <a:rPr lang="en-GB" dirty="0" smtClean="0">
                <a:cs typeface="+mn-cs"/>
              </a:rPr>
              <a:t>Interactive Services</a:t>
            </a:r>
          </a:p>
          <a:p>
            <a:pPr lvl="1" eaLnBrk="1" hangingPunct="1">
              <a:defRPr/>
            </a:pPr>
            <a:r>
              <a:rPr lang="en-GB" dirty="0" smtClean="0"/>
              <a:t>Server-Side Includes</a:t>
            </a:r>
          </a:p>
          <a:p>
            <a:pPr lvl="1" eaLnBrk="1" hangingPunct="1">
              <a:defRPr/>
            </a:pPr>
            <a:r>
              <a:rPr lang="en-GB" dirty="0" smtClean="0"/>
              <a:t>CGI</a:t>
            </a:r>
          </a:p>
          <a:p>
            <a:pPr lvl="1" eaLnBrk="1" hangingPunct="1">
              <a:defRPr/>
            </a:pPr>
            <a:r>
              <a:rPr lang="en-GB" dirty="0" smtClean="0"/>
              <a:t>Server-side </a:t>
            </a:r>
            <a:r>
              <a:rPr lang="en-GB" dirty="0" smtClean="0"/>
              <a:t>scripting</a:t>
            </a:r>
          </a:p>
          <a:p>
            <a:pPr lvl="1" eaLnBrk="1" hangingPunct="1">
              <a:defRPr/>
            </a:pPr>
            <a:r>
              <a:rPr lang="en-GB" dirty="0" smtClean="0"/>
              <a:t>REST</a:t>
            </a:r>
            <a:endParaRPr lang="en-GB" dirty="0" smtClean="0"/>
          </a:p>
          <a:p>
            <a:pPr lvl="1" eaLnBrk="1" hangingPunct="1">
              <a:defRPr/>
            </a:pPr>
            <a:endParaRPr lang="en-GB" dirty="0" smtClean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The Roles of a Web Client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  <a:defRPr/>
            </a:pPr>
            <a:r>
              <a:rPr lang="en-GB" sz="2400" smtClean="0">
                <a:cs typeface="+mn-cs"/>
              </a:rPr>
              <a:t>The web client (browser) lets the user </a:t>
            </a:r>
            <a:r>
              <a:rPr lang="en-GB" sz="2400" b="1" smtClean="0">
                <a:solidFill>
                  <a:srgbClr val="FF0000"/>
                </a:solidFill>
                <a:cs typeface="+mn-cs"/>
              </a:rPr>
              <a:t>request</a:t>
            </a:r>
            <a:r>
              <a:rPr lang="en-GB" sz="2400" smtClean="0">
                <a:cs typeface="+mn-cs"/>
              </a:rPr>
              <a:t> something from the server and shows the </a:t>
            </a:r>
            <a:r>
              <a:rPr lang="en-GB" sz="2400" b="1" smtClean="0">
                <a:solidFill>
                  <a:srgbClr val="FF0000"/>
                </a:solidFill>
                <a:cs typeface="+mn-cs"/>
              </a:rPr>
              <a:t>result</a:t>
            </a:r>
            <a:r>
              <a:rPr lang="en-GB" sz="2400" smtClean="0">
                <a:cs typeface="+mn-cs"/>
              </a:rPr>
              <a:t> of the request.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2000" smtClean="0"/>
              <a:t>Browser knows how to use TCP to make a connection to a web server and how to speak HTTP to make a request.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2000" smtClean="0"/>
              <a:t>Browser knows how to render HTML for display and how to display images and other embedded objects (perhaps with the help of plug-ins).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2000" smtClean="0"/>
              <a:t>Can use style sheets to modify presentation of the HTML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2000" smtClean="0"/>
              <a:t>Provides an interpreter for JavaScript files so that some interaction can be provided in the user agent.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2000" smtClean="0"/>
              <a:t>Can display forms and pass data entered into a form to the server </a:t>
            </a:r>
          </a:p>
          <a:p>
            <a:pPr marL="0" indent="0" eaLnBrk="1" hangingPunct="1">
              <a:lnSpc>
                <a:spcPct val="80000"/>
              </a:lnSpc>
              <a:defRPr/>
            </a:pPr>
            <a:endParaRPr lang="en-GB" sz="2000" smtClean="0">
              <a:cs typeface="+mn-cs"/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1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1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1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1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1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1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1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1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Basic Web Server Operation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defRPr/>
            </a:pPr>
            <a:r>
              <a:rPr lang="en-GB" smtClean="0">
                <a:solidFill>
                  <a:schemeClr val="folHlink"/>
                </a:solidFill>
                <a:cs typeface="+mn-cs"/>
              </a:rPr>
              <a:t>The roles of a web server and web client</a:t>
            </a:r>
          </a:p>
          <a:p>
            <a:pPr marL="0" indent="0" eaLnBrk="1" hangingPunct="1">
              <a:defRPr/>
            </a:pPr>
            <a:r>
              <a:rPr lang="en-GB" smtClean="0">
                <a:solidFill>
                  <a:srgbClr val="FF3300"/>
                </a:solidFill>
                <a:cs typeface="+mn-cs"/>
              </a:rPr>
              <a:t>Modern Web Servers</a:t>
            </a:r>
          </a:p>
          <a:p>
            <a:pPr marL="0" indent="0" eaLnBrk="1" hangingPunct="1">
              <a:defRPr/>
            </a:pPr>
            <a:r>
              <a:rPr lang="en-GB" smtClean="0">
                <a:cs typeface="+mn-cs"/>
              </a:rPr>
              <a:t>Introducing the Apache Web Server</a:t>
            </a:r>
          </a:p>
          <a:p>
            <a:pPr marL="0" indent="0" eaLnBrk="1" hangingPunct="1">
              <a:defRPr/>
            </a:pPr>
            <a:r>
              <a:rPr lang="en-GB" smtClean="0">
                <a:cs typeface="+mn-cs"/>
              </a:rPr>
              <a:t>Revision of the Hypertext Transfer Protocol (HTTP)</a:t>
            </a:r>
          </a:p>
          <a:p>
            <a:pPr marL="0" indent="0" eaLnBrk="1" hangingPunct="1">
              <a:defRPr/>
            </a:pPr>
            <a:r>
              <a:rPr lang="en-GB" smtClean="0">
                <a:cs typeface="+mn-cs"/>
              </a:rPr>
              <a:t>Web server operation</a:t>
            </a:r>
          </a:p>
          <a:p>
            <a:pPr marL="0" indent="0" eaLnBrk="1" hangingPunct="1">
              <a:defRPr/>
            </a:pPr>
            <a:r>
              <a:rPr lang="en-GB" smtClean="0">
                <a:cs typeface="+mn-cs"/>
              </a:rPr>
              <a:t>Mapping resources to files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Modern Web Servers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08906" y="1129223"/>
            <a:ext cx="7989887" cy="612775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en-GB" sz="2000" dirty="0" smtClean="0">
                <a:cs typeface="+mn-cs"/>
              </a:rPr>
              <a:t>Server Share Statistics (August 1995 to March </a:t>
            </a:r>
            <a:r>
              <a:rPr lang="en-GB" sz="2000" dirty="0" smtClean="0">
                <a:cs typeface="+mn-cs"/>
              </a:rPr>
              <a:t>2013)</a:t>
            </a:r>
            <a:endParaRPr lang="en-GB" sz="2000" dirty="0" smtClean="0">
              <a:cs typeface="+mn-cs"/>
            </a:endParaRPr>
          </a:p>
          <a:p>
            <a:pPr marL="0" indent="0" eaLnBrk="1" hangingPunct="1">
              <a:defRPr/>
            </a:pPr>
            <a:endParaRPr lang="en-GB" sz="2000" dirty="0" smtClean="0">
              <a:cs typeface="+mn-cs"/>
            </a:endParaRPr>
          </a:p>
        </p:txBody>
      </p:sp>
      <p:sp>
        <p:nvSpPr>
          <p:cNvPr id="195632" name="Rectangle 48"/>
          <p:cNvSpPr>
            <a:spLocks noChangeArrowheads="1"/>
          </p:cNvSpPr>
          <p:nvPr/>
        </p:nvSpPr>
        <p:spPr bwMode="auto">
          <a:xfrm>
            <a:off x="4837113" y="5516563"/>
            <a:ext cx="4054475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lnSpc>
                <a:spcPct val="120000"/>
              </a:lnSpc>
              <a:spcAft>
                <a:spcPct val="20000"/>
              </a:spcAft>
              <a:tabLst>
                <a:tab pos="573088" algn="l"/>
              </a:tabLst>
              <a:defRPr/>
            </a:pPr>
            <a:r>
              <a:rPr lang="en-GB" sz="2000" dirty="0">
                <a:latin typeface="Arial" charset="0"/>
                <a:ea typeface="ＭＳ Ｐゴシック" charset="0"/>
              </a:rPr>
              <a:t>Source: </a:t>
            </a:r>
            <a:r>
              <a:rPr lang="en-GB" sz="2000" dirty="0">
                <a:latin typeface="Arial" charset="0"/>
                <a:ea typeface="ＭＳ Ｐゴシック" charset="0"/>
                <a:hlinkClick r:id="rId3"/>
              </a:rPr>
              <a:t>http://</a:t>
            </a:r>
            <a:r>
              <a:rPr lang="en-GB" sz="2000" dirty="0" err="1">
                <a:latin typeface="Arial" charset="0"/>
                <a:ea typeface="ＭＳ Ｐゴシック" charset="0"/>
                <a:hlinkClick r:id="rId3"/>
              </a:rPr>
              <a:t>news.netcraft.com</a:t>
            </a:r>
            <a:r>
              <a:rPr lang="en-GB" sz="2000" dirty="0">
                <a:latin typeface="Arial" charset="0"/>
                <a:ea typeface="ＭＳ Ｐゴシック" charset="0"/>
                <a:hlinkClick r:id="rId3"/>
              </a:rPr>
              <a:t>/</a:t>
            </a:r>
            <a:endParaRPr lang="en-GB" sz="2000" dirty="0"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120000"/>
              </a:lnSpc>
              <a:spcAft>
                <a:spcPct val="20000"/>
              </a:spcAft>
              <a:tabLst>
                <a:tab pos="573088" algn="l"/>
              </a:tabLst>
              <a:defRPr/>
            </a:pPr>
            <a:endParaRPr lang="en-GB" sz="2000" dirty="0">
              <a:latin typeface="Arial" charset="0"/>
              <a:ea typeface="ＭＳ Ｐゴシック" charset="0"/>
            </a:endParaRPr>
          </a:p>
        </p:txBody>
      </p:sp>
      <p:pic>
        <p:nvPicPr>
          <p:cNvPr id="5" name="Picture 4" descr="March 2013 Web Server Survey | Netcraft - Mozilla Firefox">
            <a:hlinkClick r:id="rId3"/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62" t="24728" r="23530" b="31429"/>
          <a:stretch/>
        </p:blipFill>
        <p:spPr>
          <a:xfrm>
            <a:off x="827584" y="1556792"/>
            <a:ext cx="6523756" cy="3806563"/>
          </a:xfrm>
          <a:prstGeom prst="rect">
            <a:avLst/>
          </a:prstGeom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Some Important Web Servers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  <a:defRPr/>
            </a:pPr>
            <a:r>
              <a:rPr lang="en-GB" smtClean="0">
                <a:cs typeface="+mn-cs"/>
              </a:rPr>
              <a:t>Apache Web Server (more later)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Microsoft Internet Information Service (IIS)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defRPr/>
            </a:pPr>
            <a:r>
              <a:rPr lang="en-GB" smtClean="0">
                <a:cs typeface="+mn-cs"/>
              </a:rPr>
              <a:t>Standard on windows professional</a:t>
            </a:r>
          </a:p>
          <a:p>
            <a:pPr marL="0" indent="0" eaLnBrk="1" hangingPunct="1">
              <a:defRPr/>
            </a:pPr>
            <a:r>
              <a:rPr lang="en-GB" smtClean="0">
                <a:cs typeface="+mn-cs"/>
              </a:rPr>
              <a:t>Windows only</a:t>
            </a:r>
          </a:p>
          <a:p>
            <a:pPr marL="0" indent="0" eaLnBrk="1" hangingPunct="1">
              <a:defRPr/>
            </a:pPr>
            <a:r>
              <a:rPr lang="en-GB" smtClean="0">
                <a:cs typeface="+mn-cs"/>
              </a:rPr>
              <a:t>Standard web services (files and CGI) </a:t>
            </a:r>
          </a:p>
          <a:p>
            <a:pPr marL="0" indent="0" eaLnBrk="1" hangingPunct="1">
              <a:defRPr/>
            </a:pPr>
            <a:r>
              <a:rPr lang="en-GB" smtClean="0">
                <a:cs typeface="+mn-cs"/>
              </a:rPr>
              <a:t>ASP technology provides server scripting in multiple languages</a:t>
            </a:r>
          </a:p>
          <a:p>
            <a:pPr marL="0" indent="0" eaLnBrk="1" hangingPunct="1">
              <a:defRPr/>
            </a:pPr>
            <a:r>
              <a:rPr lang="en-GB" smtClean="0">
                <a:cs typeface="+mn-cs"/>
              </a:rPr>
              <a:t>FrontPage server extensions</a:t>
            </a:r>
          </a:p>
          <a:p>
            <a:pPr marL="0" indent="0" eaLnBrk="1" hangingPunct="1">
              <a:defRPr/>
            </a:pPr>
            <a:r>
              <a:rPr lang="en-GB" smtClean="0">
                <a:cs typeface="+mn-cs"/>
              </a:rPr>
              <a:t>Key component of .NET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wansea - Engineering1">
  <a:themeElements>
    <a:clrScheme name="Swansea - Engineering1 2">
      <a:dk1>
        <a:srgbClr val="000000"/>
      </a:dk1>
      <a:lt1>
        <a:srgbClr val="FFFFFF"/>
      </a:lt1>
      <a:dk2>
        <a:srgbClr val="0067B6"/>
      </a:dk2>
      <a:lt2>
        <a:srgbClr val="808080"/>
      </a:lt2>
      <a:accent1>
        <a:srgbClr val="0067B6"/>
      </a:accent1>
      <a:accent2>
        <a:srgbClr val="808080"/>
      </a:accent2>
      <a:accent3>
        <a:srgbClr val="FFFFFF"/>
      </a:accent3>
      <a:accent4>
        <a:srgbClr val="000000"/>
      </a:accent4>
      <a:accent5>
        <a:srgbClr val="AAB8D7"/>
      </a:accent5>
      <a:accent6>
        <a:srgbClr val="737373"/>
      </a:accent6>
      <a:hlink>
        <a:srgbClr val="469ADB"/>
      </a:hlink>
      <a:folHlink>
        <a:srgbClr val="3E3E3E"/>
      </a:folHlink>
    </a:clrScheme>
    <a:fontScheme name="Swansea - Engineering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alt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굴림" charset="0"/>
            <a:cs typeface="굴림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alt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굴림" charset="0"/>
            <a:cs typeface="굴림" charset="0"/>
          </a:defRPr>
        </a:defPPr>
      </a:lstStyle>
    </a:lnDef>
  </a:objectDefaults>
  <a:extraClrSchemeLst>
    <a:extraClrScheme>
      <a:clrScheme name="Swansea - Engineering1 1">
        <a:dk1>
          <a:srgbClr val="000000"/>
        </a:dk1>
        <a:lt1>
          <a:srgbClr val="FFFFFF"/>
        </a:lt1>
        <a:dk2>
          <a:srgbClr val="0067B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wansea - Engineering1 2">
        <a:dk1>
          <a:srgbClr val="000000"/>
        </a:dk1>
        <a:lt1>
          <a:srgbClr val="FFFFFF"/>
        </a:lt1>
        <a:dk2>
          <a:srgbClr val="0067B6"/>
        </a:dk2>
        <a:lt2>
          <a:srgbClr val="808080"/>
        </a:lt2>
        <a:accent1>
          <a:srgbClr val="0067B6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AAB8D7"/>
        </a:accent5>
        <a:accent6>
          <a:srgbClr val="737373"/>
        </a:accent6>
        <a:hlink>
          <a:srgbClr val="469ADB"/>
        </a:hlink>
        <a:folHlink>
          <a:srgbClr val="3E3E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wansea - Engineering1 3">
        <a:dk1>
          <a:srgbClr val="000000"/>
        </a:dk1>
        <a:lt1>
          <a:srgbClr val="FE8F1E"/>
        </a:lt1>
        <a:dk2>
          <a:srgbClr val="0067B6"/>
        </a:dk2>
        <a:lt2>
          <a:srgbClr val="808080"/>
        </a:lt2>
        <a:accent1>
          <a:srgbClr val="0067B6"/>
        </a:accent1>
        <a:accent2>
          <a:srgbClr val="808080"/>
        </a:accent2>
        <a:accent3>
          <a:srgbClr val="FEC6AB"/>
        </a:accent3>
        <a:accent4>
          <a:srgbClr val="000000"/>
        </a:accent4>
        <a:accent5>
          <a:srgbClr val="AAB8D7"/>
        </a:accent5>
        <a:accent6>
          <a:srgbClr val="737373"/>
        </a:accent6>
        <a:hlink>
          <a:srgbClr val="469ADB"/>
        </a:hlink>
        <a:folHlink>
          <a:srgbClr val="3E3E3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soe</Template>
  <TotalTime>767</TotalTime>
  <Words>2530</Words>
  <Application>Microsoft Office PowerPoint</Application>
  <PresentationFormat>On-screen Show (4:3)</PresentationFormat>
  <Paragraphs>529</Paragraphs>
  <Slides>43</Slides>
  <Notes>42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Swansea - Engineering1</vt:lpstr>
      <vt:lpstr>Basic Web Server Operation </vt:lpstr>
      <vt:lpstr>Part 3: Server-Side Programming</vt:lpstr>
      <vt:lpstr>Basic Web Server Operation</vt:lpstr>
      <vt:lpstr>The Roles of a Web Server</vt:lpstr>
      <vt:lpstr>The Roles of a Web Client</vt:lpstr>
      <vt:lpstr>Basic Web Server Operation</vt:lpstr>
      <vt:lpstr>Modern Web Servers</vt:lpstr>
      <vt:lpstr>Some Important Web Servers</vt:lpstr>
      <vt:lpstr>Microsoft Internet Information Service (IIS)</vt:lpstr>
      <vt:lpstr>Apache Tomcat</vt:lpstr>
      <vt:lpstr>NGINX</vt:lpstr>
      <vt:lpstr>Basic Web Server Operation</vt:lpstr>
      <vt:lpstr>Introducing Apache Web Server</vt:lpstr>
      <vt:lpstr>Some features of Apache</vt:lpstr>
      <vt:lpstr>Basic Web Server Operation</vt:lpstr>
      <vt:lpstr>HTTP request message</vt:lpstr>
      <vt:lpstr>HTTP response message</vt:lpstr>
      <vt:lpstr>HTTP response status codes</vt:lpstr>
      <vt:lpstr>HTTP request message</vt:lpstr>
      <vt:lpstr>HTTP response message</vt:lpstr>
      <vt:lpstr>Some Important Definitions</vt:lpstr>
      <vt:lpstr>Some Important Definitions</vt:lpstr>
      <vt:lpstr>Some Important Definitions</vt:lpstr>
      <vt:lpstr>Some Important Definitions</vt:lpstr>
      <vt:lpstr>Basic Web Server Operation</vt:lpstr>
      <vt:lpstr>Web Server Operation</vt:lpstr>
      <vt:lpstr>Web Server Operation</vt:lpstr>
      <vt:lpstr>Web Server Operation</vt:lpstr>
      <vt:lpstr>Web Server Operation</vt:lpstr>
      <vt:lpstr>Web Server Operation</vt:lpstr>
      <vt:lpstr>Web Server Operation</vt:lpstr>
      <vt:lpstr>Web Server Operation</vt:lpstr>
      <vt:lpstr>Web Server Operation</vt:lpstr>
      <vt:lpstr>Web Server Operation</vt:lpstr>
      <vt:lpstr>Web Server Operation</vt:lpstr>
      <vt:lpstr>Basic Web Server Operation</vt:lpstr>
      <vt:lpstr>How RI /products/ Maps to a File</vt:lpstr>
      <vt:lpstr>A Typical Web Server</vt:lpstr>
      <vt:lpstr>Homework Problems</vt:lpstr>
      <vt:lpstr>Summary of this Lecture</vt:lpstr>
      <vt:lpstr>Further Reading</vt:lpstr>
      <vt:lpstr>Coming Next in the Lab</vt:lpstr>
      <vt:lpstr>Next Lecture</vt:lpstr>
    </vt:vector>
  </TitlesOfParts>
  <Company>프로테크 정보 시스템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장석준</dc:creator>
  <cp:lastModifiedBy>CHRIS P JOBLING acct</cp:lastModifiedBy>
  <cp:revision>48</cp:revision>
  <cp:lastPrinted>1601-01-01T00:00:00Z</cp:lastPrinted>
  <dcterms:created xsi:type="dcterms:W3CDTF">2003-05-12T00:44:42Z</dcterms:created>
  <dcterms:modified xsi:type="dcterms:W3CDTF">2013-03-05T16:24:46Z</dcterms:modified>
</cp:coreProperties>
</file>