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82"/>
  </p:notesMasterIdLst>
  <p:handoutMasterIdLst>
    <p:handoutMasterId r:id="rId83"/>
  </p:handoutMasterIdLst>
  <p:sldIdLst>
    <p:sldId id="265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335" r:id="rId17"/>
    <p:sldId id="282" r:id="rId18"/>
    <p:sldId id="283" r:id="rId19"/>
    <p:sldId id="336" r:id="rId20"/>
    <p:sldId id="337" r:id="rId21"/>
    <p:sldId id="338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331" r:id="rId31"/>
    <p:sldId id="292" r:id="rId32"/>
    <p:sldId id="332" r:id="rId33"/>
    <p:sldId id="330" r:id="rId34"/>
    <p:sldId id="293" r:id="rId35"/>
    <p:sldId id="319" r:id="rId36"/>
    <p:sldId id="320" r:id="rId37"/>
    <p:sldId id="321" r:id="rId38"/>
    <p:sldId id="294" r:id="rId39"/>
    <p:sldId id="322" r:id="rId40"/>
    <p:sldId id="295" r:id="rId41"/>
    <p:sldId id="296" r:id="rId42"/>
    <p:sldId id="323" r:id="rId43"/>
    <p:sldId id="297" r:id="rId44"/>
    <p:sldId id="298" r:id="rId45"/>
    <p:sldId id="299" r:id="rId46"/>
    <p:sldId id="324" r:id="rId47"/>
    <p:sldId id="300" r:id="rId48"/>
    <p:sldId id="301" r:id="rId49"/>
    <p:sldId id="302" r:id="rId50"/>
    <p:sldId id="325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26" r:id="rId63"/>
    <p:sldId id="328" r:id="rId64"/>
    <p:sldId id="314" r:id="rId65"/>
    <p:sldId id="315" r:id="rId66"/>
    <p:sldId id="334" r:id="rId67"/>
    <p:sldId id="333" r:id="rId68"/>
    <p:sldId id="341" r:id="rId69"/>
    <p:sldId id="342" r:id="rId70"/>
    <p:sldId id="343" r:id="rId71"/>
    <p:sldId id="344" r:id="rId72"/>
    <p:sldId id="345" r:id="rId73"/>
    <p:sldId id="346" r:id="rId74"/>
    <p:sldId id="347" r:id="rId75"/>
    <p:sldId id="348" r:id="rId76"/>
    <p:sldId id="340" r:id="rId77"/>
    <p:sldId id="316" r:id="rId78"/>
    <p:sldId id="329" r:id="rId79"/>
    <p:sldId id="317" r:id="rId80"/>
    <p:sldId id="318" r:id="rId81"/>
  </p:sldIdLst>
  <p:sldSz cx="9144000" cy="6858000" type="screen4x3"/>
  <p:notesSz cx="7099300" cy="10234613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0033CC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63480" autoAdjust="0"/>
  </p:normalViewPr>
  <p:slideViewPr>
    <p:cSldViewPr>
      <p:cViewPr varScale="1">
        <p:scale>
          <a:sx n="55" d="100"/>
          <a:sy n="55" d="100"/>
        </p:scale>
        <p:origin x="-1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462"/>
    </p:cViewPr>
  </p:sorterViewPr>
  <p:notesViewPr>
    <p:cSldViewPr>
      <p:cViewPr varScale="1">
        <p:scale>
          <a:sx n="50" d="100"/>
          <a:sy n="50" d="100"/>
        </p:scale>
        <p:origin x="-1950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Interactive Services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fld id="{C92B7892-9014-4B6B-8B01-9F8AFE0BA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2365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Interactive Services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굴림" pitchFamily="50" charset="-127"/>
              </a:defRPr>
            </a:lvl1pPr>
          </a:lstStyle>
          <a:p>
            <a:pPr>
              <a:defRPr/>
            </a:pPr>
            <a:fld id="{83E4D162-777C-4C75-8CA6-C1697109DC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398477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27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031EC07-7D75-468F-84DC-07172D25100C}" type="slidenum">
              <a:rPr lang="en-US" altLang="ko-KR" sz="1300">
                <a:latin typeface="굴림" pitchFamily="50" charset="-127"/>
              </a:rPr>
              <a:pPr/>
              <a:t>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8100" cy="3838575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10175" cy="4610100"/>
          </a:xfrm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19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8859F53-71CB-4B0C-888D-F1AF79D59D20}" type="slidenum">
              <a:rPr lang="en-US" altLang="ko-KR" sz="1300">
                <a:latin typeface="굴림" pitchFamily="50" charset="-127"/>
              </a:rPr>
              <a:pPr/>
              <a:t>10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E7EC56B-BFE9-4209-AAE8-F913F8766064}" type="slidenum">
              <a:rPr lang="en-US" altLang="ko-KR" sz="1300">
                <a:latin typeface="굴림" pitchFamily="50" charset="-127"/>
              </a:rPr>
              <a:pPr/>
              <a:t>11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40707EE4-75B5-4ECF-AEB9-6530F819C5AD}" type="slidenum">
              <a:rPr lang="en-US" altLang="ko-KR" sz="1300">
                <a:latin typeface="굴림" pitchFamily="50" charset="-127"/>
              </a:rPr>
              <a:pPr/>
              <a:t>12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49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B47EB1A6-55BF-4DEC-BE63-A7FD08AD0C38}" type="slidenum">
              <a:rPr lang="en-US" altLang="ko-KR" sz="1300">
                <a:latin typeface="굴림" pitchFamily="50" charset="-127"/>
              </a:rPr>
              <a:pPr/>
              <a:t>13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5F63C91-FDFC-416F-AEB3-2AD920C8AF1B}" type="slidenum">
              <a:rPr lang="en-US" altLang="ko-KR" sz="1300">
                <a:latin typeface="굴림" pitchFamily="50" charset="-127"/>
              </a:rPr>
              <a:pPr/>
              <a:t>14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83DEF5D-49DD-4103-B961-B927858A181A}" type="slidenum">
              <a:rPr lang="en-US" altLang="ko-KR" sz="1300">
                <a:latin typeface="굴림" pitchFamily="50" charset="-127"/>
              </a:rPr>
              <a:pPr/>
              <a:t>15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83DEF5D-49DD-4103-B961-B927858A181A}" type="slidenum">
              <a:rPr lang="en-US" altLang="ko-KR" sz="1300">
                <a:latin typeface="굴림" pitchFamily="50" charset="-127"/>
              </a:rPr>
              <a:pPr/>
              <a:t>16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53919BBB-6483-452B-B529-1BA757363F4E}" type="slidenum">
              <a:rPr lang="en-US" altLang="ko-KR" sz="1300">
                <a:latin typeface="굴림" pitchFamily="50" charset="-127"/>
              </a:rPr>
              <a:pPr/>
              <a:t>17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7CDEAB4-A84E-4570-A80B-2645ABB67F37}" type="slidenum">
              <a:rPr lang="en-US" altLang="ko-KR" sz="1300">
                <a:latin typeface="굴림" pitchFamily="50" charset="-127"/>
              </a:rPr>
              <a:pPr/>
              <a:t>18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7CDEAB4-A84E-4570-A80B-2645ABB67F37}" type="slidenum">
              <a:rPr lang="en-US" altLang="ko-KR" sz="1300">
                <a:latin typeface="굴림" pitchFamily="50" charset="-127"/>
              </a:rPr>
              <a:pPr/>
              <a:t>19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37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082FD277-E56B-49CA-A0B7-D41C30974327}" type="slidenum">
              <a:rPr lang="en-US" altLang="ko-KR" sz="1300">
                <a:latin typeface="굴림" pitchFamily="50" charset="-127"/>
              </a:rPr>
              <a:pPr/>
              <a:t>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7CDEAB4-A84E-4570-A80B-2645ABB67F37}" type="slidenum">
              <a:rPr lang="en-US" altLang="ko-KR" sz="1300">
                <a:latin typeface="굴림" pitchFamily="50" charset="-127"/>
              </a:rPr>
              <a:pPr/>
              <a:t>20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7CDEAB4-A84E-4570-A80B-2645ABB67F37}" type="slidenum">
              <a:rPr lang="en-US" altLang="ko-KR" sz="1300">
                <a:latin typeface="굴림" pitchFamily="50" charset="-127"/>
              </a:rPr>
              <a:pPr/>
              <a:t>21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11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DC4BB846-1341-4AB4-A982-7C70207121FD}" type="slidenum">
              <a:rPr lang="en-US" altLang="ko-KR" sz="1300">
                <a:latin typeface="굴림" pitchFamily="50" charset="-127"/>
              </a:rPr>
              <a:pPr/>
              <a:t>22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21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2A15DD0E-11B5-4A81-850C-3FA26FA869C7}" type="slidenum">
              <a:rPr lang="en-US" altLang="ko-KR" sz="1300">
                <a:latin typeface="굴림" pitchFamily="50" charset="-127"/>
              </a:rPr>
              <a:pPr/>
              <a:t>23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31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92CD916-A27E-4F45-907D-F645C2BAB43F}" type="slidenum">
              <a:rPr lang="en-US" altLang="ko-KR" sz="1300">
                <a:latin typeface="굴림" pitchFamily="50" charset="-127"/>
              </a:rPr>
              <a:pPr/>
              <a:t>24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CDBF4AE-E20A-4C77-B410-BF5B9B811348}" type="slidenum">
              <a:rPr lang="en-US" altLang="ko-KR" sz="1300">
                <a:latin typeface="굴림" pitchFamily="50" charset="-127"/>
              </a:rPr>
              <a:pPr/>
              <a:t>25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52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1069B1E7-F354-4CBC-8FB9-17730C5A619D}" type="slidenum">
              <a:rPr lang="en-US" altLang="ko-KR" sz="1300">
                <a:latin typeface="굴림" pitchFamily="50" charset="-127"/>
              </a:rPr>
              <a:pPr/>
              <a:t>26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36565DA3-4397-4104-A9B9-6B3E77936627}" type="slidenum">
              <a:rPr lang="en-US" altLang="ko-KR" sz="1300">
                <a:latin typeface="굴림" pitchFamily="50" charset="-127"/>
              </a:rPr>
              <a:pPr/>
              <a:t>27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72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C01CB83-4D4F-498C-8E92-EA765C5F53B2}" type="slidenum">
              <a:rPr lang="en-US" altLang="ko-KR" sz="1300">
                <a:latin typeface="굴림" pitchFamily="50" charset="-127"/>
              </a:rPr>
              <a:pPr/>
              <a:t>28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83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8D0E476-E6E4-412D-8FE0-58D426E63A6A}" type="slidenum">
              <a:rPr lang="en-US" altLang="ko-KR" sz="1300">
                <a:latin typeface="굴림" pitchFamily="50" charset="-127"/>
              </a:rPr>
              <a:pPr/>
              <a:t>29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B2C438B-D6CB-4B07-92FF-2B6CE8F2859D}" type="slidenum">
              <a:rPr lang="en-US" altLang="ko-KR" sz="1300">
                <a:latin typeface="굴림" pitchFamily="50" charset="-127"/>
              </a:rPr>
              <a:pPr/>
              <a:t>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67874952-CAF7-4765-9796-62A7481EB9BE}" type="slidenum">
              <a:rPr lang="en-US" altLang="ko-KR" sz="1300">
                <a:latin typeface="굴림" pitchFamily="50" charset="-127"/>
              </a:rPr>
              <a:pPr/>
              <a:t>30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03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C06E942-B8F5-4E9B-BDB3-3981F26EAFFE}" type="slidenum">
              <a:rPr lang="en-US" altLang="ko-KR" sz="1300">
                <a:latin typeface="굴림" pitchFamily="50" charset="-127"/>
              </a:rPr>
              <a:pPr/>
              <a:t>31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13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2BC7C959-0322-4EA7-82DA-806851F5288B}" type="slidenum">
              <a:rPr lang="en-US" altLang="ko-KR" sz="1300">
                <a:latin typeface="굴림" pitchFamily="50" charset="-127"/>
              </a:rPr>
              <a:pPr/>
              <a:t>32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24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0C3EBD6-B5C8-413C-9A0E-A34461179ADF}" type="slidenum">
              <a:rPr lang="en-US" altLang="ko-KR" sz="1300">
                <a:latin typeface="굴림" pitchFamily="50" charset="-127"/>
              </a:rPr>
              <a:pPr/>
              <a:t>33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34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A5C45E4-1162-4B8D-9BC0-BF469F57BA6E}" type="slidenum">
              <a:rPr lang="en-US" altLang="ko-KR" sz="1300">
                <a:latin typeface="굴림" pitchFamily="50" charset="-127"/>
              </a:rPr>
              <a:pPr/>
              <a:t>34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44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D1F2AC4D-FF37-4322-AC1C-0AD00560CC48}" type="slidenum">
              <a:rPr lang="en-US" altLang="ko-KR" sz="1300">
                <a:latin typeface="굴림" pitchFamily="50" charset="-127"/>
              </a:rPr>
              <a:pPr/>
              <a:t>35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DE748B1-00D5-4406-BA2A-5BC7294ABCC9}" type="slidenum">
              <a:rPr lang="en-US" altLang="ko-KR" sz="1300">
                <a:latin typeface="굴림" pitchFamily="50" charset="-127"/>
              </a:rPr>
              <a:pPr/>
              <a:t>36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ADEB4E8E-D601-45AF-9F51-6A40FFA3A7BB}" type="slidenum">
              <a:rPr lang="en-US" altLang="ko-KR" sz="1300">
                <a:latin typeface="굴림" pitchFamily="50" charset="-127"/>
              </a:rPr>
              <a:pPr/>
              <a:t>37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93BAC839-593A-41E6-9132-80324B9D7644}" type="slidenum">
              <a:rPr lang="en-US" altLang="ko-KR" sz="1300">
                <a:latin typeface="굴림" pitchFamily="50" charset="-127"/>
              </a:rPr>
              <a:pPr/>
              <a:t>38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75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75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85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434C997-8349-4C83-8109-1C8DF9B8D6D3}" type="slidenum">
              <a:rPr lang="en-US" altLang="ko-KR" sz="1300">
                <a:latin typeface="굴림" pitchFamily="50" charset="-127"/>
              </a:rPr>
              <a:pPr/>
              <a:t>39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85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61BEFC81-3299-4FA4-8C81-46AD1CA7F11C}" type="slidenum">
              <a:rPr lang="en-US" altLang="ko-KR" sz="1300">
                <a:latin typeface="굴림" pitchFamily="50" charset="-127"/>
              </a:rPr>
              <a:pPr/>
              <a:t>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095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15099D15-D5EE-4799-8BFD-F200C9483617}" type="slidenum">
              <a:rPr lang="en-US" altLang="ko-KR" sz="1300">
                <a:latin typeface="굴림" pitchFamily="50" charset="-127"/>
              </a:rPr>
              <a:pPr/>
              <a:t>40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095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095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65116EF-6010-41F9-B4EE-4711BE49A4A6}" type="slidenum">
              <a:rPr lang="en-US" altLang="ko-KR" sz="1300">
                <a:latin typeface="굴림" pitchFamily="50" charset="-127"/>
              </a:rPr>
              <a:pPr/>
              <a:t>41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05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05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16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B02F6887-DBD7-4E5F-A24E-E7E918C44982}" type="slidenum">
              <a:rPr lang="en-US" altLang="ko-KR" sz="1300">
                <a:latin typeface="굴림" pitchFamily="50" charset="-127"/>
              </a:rPr>
              <a:pPr/>
              <a:t>42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16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16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26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C7FEE225-51D3-4611-98AD-9D1A006B850A}" type="slidenum">
              <a:rPr lang="en-US" altLang="ko-KR" sz="1300">
                <a:latin typeface="굴림" pitchFamily="50" charset="-127"/>
              </a:rPr>
              <a:pPr/>
              <a:t>43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26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26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36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2B15D7AF-6AF7-4038-9C72-9FC7E0334D24}" type="slidenum">
              <a:rPr lang="en-US" altLang="ko-KR" sz="1300">
                <a:latin typeface="굴림" pitchFamily="50" charset="-127"/>
              </a:rPr>
              <a:pPr/>
              <a:t>44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36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36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44FEA9F0-0B98-49CB-8100-4D0C2F2CF3A6}" type="slidenum">
              <a:rPr lang="en-US" altLang="ko-KR" sz="1300">
                <a:latin typeface="굴림" pitchFamily="50" charset="-127"/>
              </a:rPr>
              <a:pPr/>
              <a:t>45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46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46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57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A947BF7-733D-4B7C-886D-A040BE3EC6C0}" type="slidenum">
              <a:rPr lang="en-US" altLang="ko-KR" sz="1300">
                <a:latin typeface="굴림" pitchFamily="50" charset="-127"/>
              </a:rPr>
              <a:pPr/>
              <a:t>46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57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57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67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58D8865-51BE-4AD5-9C7F-46148592D1C8}" type="slidenum">
              <a:rPr lang="en-US" altLang="ko-KR" sz="1300">
                <a:latin typeface="굴림" pitchFamily="50" charset="-127"/>
              </a:rPr>
              <a:pPr/>
              <a:t>47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67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67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D1DC3152-2584-4605-800E-A61A3C54016C}" type="slidenum">
              <a:rPr lang="en-US" altLang="ko-KR" sz="1300">
                <a:latin typeface="굴림" pitchFamily="50" charset="-127"/>
              </a:rPr>
              <a:pPr/>
              <a:t>48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77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77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87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A71336E2-CEA2-45D0-A4C4-6B83ECADAA29}" type="slidenum">
              <a:rPr lang="en-US" altLang="ko-KR" sz="1300">
                <a:latin typeface="굴림" pitchFamily="50" charset="-127"/>
              </a:rPr>
              <a:pPr/>
              <a:t>49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87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3682DD3B-EE11-4662-9BEE-6C7081231F84}" type="slidenum">
              <a:rPr lang="en-US" altLang="ko-KR" sz="1300">
                <a:latin typeface="굴림" pitchFamily="50" charset="-127"/>
              </a:rPr>
              <a:pPr/>
              <a:t>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198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BEEC1564-07E9-491C-B141-B34E6A01E1B7}" type="slidenum">
              <a:rPr lang="en-US" altLang="ko-KR" sz="1300">
                <a:latin typeface="굴림" pitchFamily="50" charset="-127"/>
              </a:rPr>
              <a:pPr/>
              <a:t>50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198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198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08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189EA87F-DE97-4E49-BACC-0D8C8EF57476}" type="slidenum">
              <a:rPr lang="en-US" altLang="ko-KR" sz="1300">
                <a:latin typeface="굴림" pitchFamily="50" charset="-127"/>
              </a:rPr>
              <a:pPr/>
              <a:t>51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08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18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46CE76D-FAD6-45A8-9755-23B5E8A48462}" type="slidenum">
              <a:rPr lang="en-US" altLang="ko-KR" sz="1300">
                <a:latin typeface="굴림" pitchFamily="50" charset="-127"/>
              </a:rPr>
              <a:pPr/>
              <a:t>52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18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18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28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B98B1652-6EE2-4E3B-8992-26E28C370BDB}" type="slidenum">
              <a:rPr lang="en-US" altLang="ko-KR" sz="1300">
                <a:latin typeface="굴림" pitchFamily="50" charset="-127"/>
              </a:rPr>
              <a:pPr/>
              <a:t>53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70345CB-B4E0-40BD-88AD-E382B984749D}" type="slidenum">
              <a:rPr lang="en-US" altLang="ko-KR" sz="1300">
                <a:latin typeface="굴림" pitchFamily="50" charset="-127"/>
              </a:rPr>
              <a:pPr/>
              <a:t>54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39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DDB899D2-DB4A-46B7-B7B7-0F0AB7A0C2D6}" type="slidenum">
              <a:rPr lang="en-US" altLang="ko-KR" sz="1300">
                <a:latin typeface="굴림" pitchFamily="50" charset="-127"/>
              </a:rPr>
              <a:pPr/>
              <a:t>55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49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BE9895A-8785-4E4B-A9DE-37182E897E19}" type="slidenum">
              <a:rPr lang="en-US" altLang="ko-KR" sz="1300">
                <a:latin typeface="굴림" pitchFamily="50" charset="-127"/>
              </a:rPr>
              <a:pPr/>
              <a:t>56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59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59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69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5D7DCA61-FDAA-408C-90AD-721A29C5F23D}" type="slidenum">
              <a:rPr lang="en-US" altLang="ko-KR" sz="1300">
                <a:latin typeface="굴림" pitchFamily="50" charset="-127"/>
              </a:rPr>
              <a:pPr/>
              <a:t>57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28665831-1450-4AA9-A99A-ABE4DF67799F}" type="slidenum">
              <a:rPr lang="en-US" altLang="ko-KR" sz="1300">
                <a:latin typeface="굴림" pitchFamily="50" charset="-127"/>
              </a:rPr>
              <a:pPr/>
              <a:t>58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80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290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BAC891B6-5CA5-4530-A0A8-6F1611912645}" type="slidenum">
              <a:rPr lang="en-US" altLang="ko-KR" sz="1300">
                <a:latin typeface="굴림" pitchFamily="50" charset="-127"/>
              </a:rPr>
              <a:pPr/>
              <a:t>59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66CE41DC-82E9-4103-A5D7-70C7C70C661B}" type="slidenum">
              <a:rPr lang="en-US" altLang="ko-KR" sz="1300">
                <a:latin typeface="굴림" pitchFamily="50" charset="-127"/>
              </a:rPr>
              <a:pPr/>
              <a:t>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7A390DE-7FDC-4DCC-AF06-B58D1A1DECEF}" type="slidenum">
              <a:rPr lang="en-US" altLang="ko-KR" sz="1300">
                <a:latin typeface="굴림" pitchFamily="50" charset="-127"/>
              </a:rPr>
              <a:pPr/>
              <a:t>60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00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00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10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CDDB43DC-7422-4D52-ACDC-CEED3DE103C1}" type="slidenum">
              <a:rPr lang="en-US" altLang="ko-KR" sz="1300">
                <a:latin typeface="굴림" pitchFamily="50" charset="-127"/>
              </a:rPr>
              <a:pPr/>
              <a:t>61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20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7898975B-EB69-4A76-98CD-36E48E7482A7}" type="slidenum">
              <a:rPr lang="en-US" altLang="ko-KR" sz="1300">
                <a:latin typeface="굴림" pitchFamily="50" charset="-127"/>
              </a:rPr>
              <a:pPr/>
              <a:t>62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2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2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3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E73A260E-7C18-4E8D-8B68-2ED78B20274D}" type="slidenum">
              <a:rPr lang="en-US" altLang="ko-KR" sz="1300">
                <a:latin typeface="굴림" pitchFamily="50" charset="-127"/>
              </a:rPr>
              <a:pPr/>
              <a:t>63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33923B9B-EFCF-4ED9-8A65-B44D742AA998}" type="slidenum">
              <a:rPr lang="en-US" altLang="ko-KR" sz="1300">
                <a:latin typeface="굴림" pitchFamily="50" charset="-127"/>
              </a:rPr>
              <a:pPr/>
              <a:t>64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4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57E2EF26-E293-44C9-A4F5-721516F340D9}" type="slidenum">
              <a:rPr lang="en-US" altLang="ko-KR" sz="1300">
                <a:latin typeface="굴림" pitchFamily="50" charset="-127"/>
              </a:rPr>
              <a:pPr/>
              <a:t>65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40707EE4-75B5-4ECF-AEB9-6530F819C5AD}" type="slidenum">
              <a:rPr lang="en-US" altLang="ko-KR" sz="1300">
                <a:latin typeface="굴림" pitchFamily="50" charset="-127"/>
              </a:rPr>
              <a:pPr/>
              <a:t>66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Becoming more popular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67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92641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68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92641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URL is “address” of </a:t>
            </a:r>
            <a:r>
              <a:rPr lang="en-US" i="1" dirty="0" smtClean="0"/>
              <a:t>a representation</a:t>
            </a:r>
            <a:r>
              <a:rPr lang="en-US" i="1" baseline="0" dirty="0" smtClean="0"/>
              <a:t> </a:t>
            </a:r>
            <a:r>
              <a:rPr lang="en-US" dirty="0" smtClean="0"/>
              <a:t>of the data object or collection of data objects.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HTTP VERB tells application program</a:t>
            </a:r>
            <a:r>
              <a:rPr lang="en-US" baseline="0" dirty="0" smtClean="0"/>
              <a:t> running on </a:t>
            </a:r>
            <a:r>
              <a:rPr lang="en-US" dirty="0" smtClean="0"/>
              <a:t>web server what you want to do to the data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Because there</a:t>
            </a:r>
            <a:r>
              <a:rPr lang="en-US" baseline="0" dirty="0" smtClean="0"/>
              <a:t> are a limited number of HTTP verbs (GET, PUT, POST, DELETE, …) you can create APIs that have a consistent interface whatever the data type being manipulated.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69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926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F6C5A3B9-B64E-48C3-BC98-2FAA2D4E9990}" type="slidenum">
              <a:rPr lang="en-US" altLang="ko-KR" sz="1300">
                <a:latin typeface="굴림" pitchFamily="50" charset="-127"/>
              </a:rPr>
              <a:pPr/>
              <a:t>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en-GB" dirty="0" smtClean="0"/>
              <a:t>Web browsers, mobile web, native apps can all use the same API to have consistent view of </a:t>
            </a:r>
            <a:r>
              <a:rPr lang="en-GB" i="1" dirty="0" smtClean="0">
                <a:solidFill>
                  <a:srgbClr val="8064A2"/>
                </a:solidFill>
              </a:rPr>
              <a:t>data in the cloud</a:t>
            </a:r>
            <a:r>
              <a:rPr lang="en-GB" dirty="0" smtClean="0"/>
              <a:t>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92641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ideas</a:t>
            </a:r>
            <a:r>
              <a:rPr lang="en-US" baseline="0" dirty="0" smtClean="0"/>
              <a:t> expressed in the term REST were published in Chapter 5 of Roy Fielding’s PhD thesis (http://</a:t>
            </a:r>
            <a:r>
              <a:rPr lang="en-US" baseline="0" dirty="0" err="1" smtClean="0"/>
              <a:t>www.ics.uci.edu</a:t>
            </a:r>
            <a:r>
              <a:rPr lang="en-US" baseline="0" dirty="0" smtClean="0"/>
              <a:t>/~fielding/pubs/dissertation/</a:t>
            </a:r>
            <a:r>
              <a:rPr lang="en-US" baseline="0" dirty="0" err="1" smtClean="0"/>
              <a:t>rest_arch_style.htm</a:t>
            </a:r>
            <a:r>
              <a:rPr lang="en-US" baseline="0" dirty="0" smtClean="0"/>
              <a:t>), but it is probably safe to say that Ruby on Rails was the first server-side web application framework to make the idea mainstream.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92641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6138599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973118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225959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9997128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Interactive Services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3E4D162-777C-4C75-8CA6-C1697109DCA8}" type="slidenum">
              <a:rPr lang="en-US" altLang="ko-KR" smtClean="0"/>
              <a:pPr>
                <a:defRPr/>
              </a:pPr>
              <a:t>76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942398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6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AB3B31E0-4C67-4906-A9CB-8710A26EDBA4}" type="slidenum">
              <a:rPr lang="en-US" altLang="ko-KR" sz="1300">
                <a:latin typeface="굴림" pitchFamily="50" charset="-127"/>
              </a:rPr>
              <a:pPr/>
              <a:t>77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6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6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091F1165-2DAD-42D1-B3E2-60BBD285BADF}" type="slidenum">
              <a:rPr lang="en-US" altLang="ko-KR" sz="1300">
                <a:latin typeface="굴림" pitchFamily="50" charset="-127"/>
              </a:rPr>
              <a:pPr/>
              <a:t>78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7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7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97217767-E2AB-4AB6-90EB-39CB2D89C798}" type="slidenum">
              <a:rPr lang="en-US" altLang="ko-KR" sz="1300">
                <a:latin typeface="굴림" pitchFamily="50" charset="-127"/>
              </a:rPr>
              <a:pPr/>
              <a:t>79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LAMP stands for Linux-Apache-Perl/Python/PHP-MySql. It is an acronym for this very popular combination of building-blocks for web applications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866BE1DA-2A7A-407E-8879-B9607DD7CB49}" type="slidenum">
              <a:rPr lang="en-US" altLang="ko-KR" sz="1300">
                <a:latin typeface="굴림" pitchFamily="50" charset="-127"/>
              </a:rPr>
              <a:pPr/>
              <a:t>8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57D3650E-87C9-43AE-BEFD-32CB4E3881E0}" type="slidenum">
              <a:rPr lang="en-US" altLang="ko-KR" sz="1300">
                <a:latin typeface="굴림" pitchFamily="50" charset="-127"/>
              </a:rPr>
              <a:pPr/>
              <a:t>80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139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US" altLang="ko-KR" sz="1300">
                <a:latin typeface="굴림" pitchFamily="50" charset="-127"/>
              </a:rPr>
              <a:t>Interactive Services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fld id="{A532DC54-FF52-43B5-AB22-D431CEEA6740}" type="slidenum">
              <a:rPr lang="en-US" altLang="ko-KR" sz="1300">
                <a:latin typeface="굴림" pitchFamily="50" charset="-127"/>
              </a:rPr>
              <a:pPr/>
              <a:t>9</a:t>
            </a:fld>
            <a:endParaRPr lang="en-US" altLang="ko-KR" sz="1300">
              <a:latin typeface="굴림" pitchFamily="50" charset="-127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0360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72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7606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390900"/>
            <a:ext cx="3810000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12770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28455"/>
      </p:ext>
    </p:extLst>
  </p:cSld>
  <p:clrMapOvr>
    <a:masterClrMapping/>
  </p:clrMapOvr>
  <p:transition xmlns:p14="http://schemas.microsoft.com/office/powerpoint/2010/main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3394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464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879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759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8388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4498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802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2151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22B2-3EF1-574E-880B-9C6EBE575520}" type="datetimeFigureOut">
              <a:rPr lang="en-US" smtClean="0"/>
              <a:t>20/03/2013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7EEC-99F3-8047-90F1-5214802F5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ocahost:4567/beer_get.html" TargetMode="External"/><Relationship Id="rId4" Type="http://schemas.openxmlformats.org/officeDocument/2006/relationships/image" Target="../media/image5.png"/><Relationship Id="rId5" Type="http://schemas.openxmlformats.org/officeDocument/2006/relationships/slide" Target="slide34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localhost:4567/beer_ge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localhost:4567/beer_post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echo_params.cgi" TargetMode="External"/><Relationship Id="rId4" Type="http://schemas.openxmlformats.org/officeDocument/2006/relationships/image" Target="../media/image10.jpeg"/><Relationship Id="rId5" Type="http://schemas.openxmlformats.org/officeDocument/2006/relationships/hyperlink" Target="http://localhost:4567/beer_get.html" TargetMode="External"/><Relationship Id="rId6" Type="http://schemas.openxmlformats.org/officeDocument/2006/relationships/hyperlink" Target="http://localhost:4567/beer_post.html" TargetMode="External"/><Relationship Id="rId7" Type="http://schemas.openxmlformats.org/officeDocument/2006/relationships/hyperlink" Target="http://bit.ly/Yypum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echo_params.php" TargetMode="External"/><Relationship Id="rId4" Type="http://schemas.openxmlformats.org/officeDocument/2006/relationships/image" Target="../media/image10.jpeg"/><Relationship Id="rId5" Type="http://schemas.openxmlformats.org/officeDocument/2006/relationships/hyperlink" Target="http://localhost:4567/beer.php" TargetMode="External"/><Relationship Id="rId6" Type="http://schemas.openxmlformats.org/officeDocument/2006/relationships/hyperlink" Target="http://localhost:4567/echo_params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Relationship Id="rId3" Type="http://schemas.openxmlformats.org/officeDocument/2006/relationships/hyperlink" Target="http://ocalhost:4567/eg-259/examples/lecture15" TargetMode="Externa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5400" dirty="0" smtClean="0"/>
              <a:t>Interactive (Web) Services</a:t>
            </a:r>
            <a:r>
              <a:rPr lang="en-GB" sz="5400" dirty="0" smtClean="0"/>
              <a:t/>
            </a:r>
            <a:br>
              <a:rPr lang="en-GB" sz="5400" dirty="0" smtClean="0"/>
            </a:br>
            <a:endParaRPr lang="en-GB" sz="5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/>
            <a:r>
              <a:rPr lang="en-GB" dirty="0" smtClean="0"/>
              <a:t>Dr C. P. Jobling (</a:t>
            </a:r>
            <a:r>
              <a:rPr lang="en-GB" dirty="0" err="1" smtClean="0"/>
              <a:t>C.P.Jobling@Swansea.ac.uk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“How does that help?”</a:t>
            </a:r>
          </a:p>
        </p:txBody>
      </p:sp>
      <p:pic>
        <p:nvPicPr>
          <p:cNvPr id="12291" name="Picture 3" descr="j029202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3592513"/>
            <a:ext cx="1800225" cy="1309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3652" name="AutoShape 4"/>
          <p:cNvSpPr>
            <a:spLocks noChangeArrowheads="1"/>
          </p:cNvSpPr>
          <p:nvPr/>
        </p:nvSpPr>
        <p:spPr bwMode="auto">
          <a:xfrm>
            <a:off x="1692275" y="1412875"/>
            <a:ext cx="5616575" cy="2879725"/>
          </a:xfrm>
          <a:prstGeom prst="cloudCallout">
            <a:avLst>
              <a:gd name="adj1" fmla="val -45111"/>
              <a:gd name="adj2" fmla="val 49009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GB" sz="2000" dirty="0">
                <a:latin typeface="Comic Sans MS" pitchFamily="66" charset="0"/>
              </a:rPr>
              <a:t>My clients are all web clients. The browser knows only about the web server … so it won’t be able to call that other application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1763713" y="2565400"/>
            <a:ext cx="3313112" cy="714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835150" y="3141663"/>
            <a:ext cx="165735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“The server acts as go between”</a:t>
            </a:r>
          </a:p>
        </p:txBody>
      </p:sp>
      <p:sp>
        <p:nvSpPr>
          <p:cNvPr id="13317" name="tower"/>
          <p:cNvSpPr>
            <a:spLocks noEditPoints="1" noChangeArrowheads="1"/>
          </p:cNvSpPr>
          <p:nvPr/>
        </p:nvSpPr>
        <p:spPr bwMode="auto">
          <a:xfrm>
            <a:off x="1042988" y="1844675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27088" y="3716338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server</a:t>
            </a: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27488" y="1412875"/>
            <a:ext cx="3136900" cy="1655763"/>
            <a:chOff x="2487" y="890"/>
            <a:chExt cx="1976" cy="1043"/>
          </a:xfrm>
        </p:grpSpPr>
        <p:sp>
          <p:nvSpPr>
            <p:cNvPr id="13326" name="AutoShape 8"/>
            <p:cNvSpPr>
              <a:spLocks noChangeArrowheads="1"/>
            </p:cNvSpPr>
            <p:nvPr/>
          </p:nvSpPr>
          <p:spPr bwMode="auto">
            <a:xfrm>
              <a:off x="2998" y="1434"/>
              <a:ext cx="953" cy="499"/>
            </a:xfrm>
            <a:prstGeom prst="hexagon">
              <a:avLst>
                <a:gd name="adj" fmla="val 47745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Text Box 9"/>
            <p:cNvSpPr txBox="1">
              <a:spLocks noChangeArrowheads="1"/>
            </p:cNvSpPr>
            <p:nvPr/>
          </p:nvSpPr>
          <p:spPr bwMode="auto">
            <a:xfrm>
              <a:off x="2487" y="890"/>
              <a:ext cx="197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>
                  <a:latin typeface="Verdana" pitchFamily="34" charset="0"/>
                </a:rPr>
                <a:t>another application</a:t>
              </a:r>
            </a:p>
            <a:p>
              <a:pPr algn="ctr"/>
              <a:r>
                <a:rPr lang="en-GB">
                  <a:latin typeface="Verdana" pitchFamily="34" charset="0"/>
                </a:rPr>
                <a:t>on the server</a:t>
              </a:r>
            </a:p>
          </p:txBody>
        </p:sp>
      </p:grpSp>
      <p:grpSp>
        <p:nvGrpSpPr>
          <p:cNvPr id="13320" name="Group 10"/>
          <p:cNvGrpSpPr>
            <a:grpSpLocks/>
          </p:cNvGrpSpPr>
          <p:nvPr/>
        </p:nvGrpSpPr>
        <p:grpSpPr bwMode="auto">
          <a:xfrm>
            <a:off x="3059113" y="2781300"/>
            <a:ext cx="1927225" cy="1655763"/>
            <a:chOff x="2336" y="1616"/>
            <a:chExt cx="1214" cy="1043"/>
          </a:xfrm>
        </p:grpSpPr>
        <p:sp>
          <p:nvSpPr>
            <p:cNvPr id="13324" name="Rectangle 11"/>
            <p:cNvSpPr>
              <a:spLocks noChangeArrowheads="1"/>
            </p:cNvSpPr>
            <p:nvPr/>
          </p:nvSpPr>
          <p:spPr bwMode="auto">
            <a:xfrm>
              <a:off x="2557" y="2115"/>
              <a:ext cx="771" cy="54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2336" y="1616"/>
              <a:ext cx="121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>
                  <a:latin typeface="Verdana" pitchFamily="34" charset="0"/>
                </a:rPr>
                <a:t>Web server</a:t>
              </a:r>
              <a:br>
                <a:rPr lang="en-GB">
                  <a:latin typeface="Verdana" pitchFamily="34" charset="0"/>
                </a:rPr>
              </a:br>
              <a:r>
                <a:rPr lang="en-GB">
                  <a:latin typeface="Verdana" pitchFamily="34" charset="0"/>
                </a:rPr>
                <a:t>application</a:t>
              </a:r>
            </a:p>
          </p:txBody>
        </p:sp>
      </p:grpSp>
      <p:sp>
        <p:nvSpPr>
          <p:cNvPr id="285709" name="AutoShape 13"/>
          <p:cNvSpPr>
            <a:spLocks noChangeArrowheads="1"/>
          </p:cNvSpPr>
          <p:nvPr/>
        </p:nvSpPr>
        <p:spPr bwMode="auto">
          <a:xfrm>
            <a:off x="179388" y="4652963"/>
            <a:ext cx="4895850" cy="1728787"/>
          </a:xfrm>
          <a:prstGeom prst="cloudCallout">
            <a:avLst>
              <a:gd name="adj1" fmla="val 22407"/>
              <a:gd name="adj2" fmla="val -80579"/>
            </a:avLst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sz="1600" dirty="0">
                <a:latin typeface="Comic Sans MS" pitchFamily="66" charset="0"/>
              </a:rPr>
              <a:t>That’s not a problem. I’ll take care of getting the request to the right helper application. I’ll take that application’s response and send it back to the client.</a:t>
            </a:r>
          </a:p>
        </p:txBody>
      </p:sp>
      <p:sp>
        <p:nvSpPr>
          <p:cNvPr id="285710" name="AutoShape 14"/>
          <p:cNvSpPr>
            <a:spLocks noChangeArrowheads="1"/>
          </p:cNvSpPr>
          <p:nvPr/>
        </p:nvSpPr>
        <p:spPr bwMode="auto">
          <a:xfrm>
            <a:off x="5148263" y="4797425"/>
            <a:ext cx="3995737" cy="1296988"/>
          </a:xfrm>
          <a:prstGeom prst="cloudCallout">
            <a:avLst>
              <a:gd name="adj1" fmla="val -74713"/>
              <a:gd name="adj2" fmla="val -120500"/>
            </a:avLst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sz="1600" dirty="0">
                <a:latin typeface="Comic Sans MS" pitchFamily="66" charset="0"/>
              </a:rPr>
              <a:t>In fact the client never needs to know that someone else did the work.</a:t>
            </a:r>
          </a:p>
        </p:txBody>
      </p:sp>
      <p:cxnSp>
        <p:nvCxnSpPr>
          <p:cNvPr id="285711" name="AutoShape 15"/>
          <p:cNvCxnSpPr>
            <a:cxnSpLocks noChangeShapeType="1"/>
            <a:stCxn id="13324" idx="3"/>
            <a:endCxn id="13326" idx="2"/>
          </p:cNvCxnSpPr>
          <p:nvPr/>
        </p:nvCxnSpPr>
        <p:spPr bwMode="auto">
          <a:xfrm flipV="1">
            <a:off x="4633913" y="3068638"/>
            <a:ext cx="962025" cy="936625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9" grpId="0" animBg="1"/>
      <p:bldP spid="2857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The need to serve more than static pages … a conversation</a:t>
            </a:r>
          </a:p>
          <a:p>
            <a:r>
              <a:rPr lang="en-GB" dirty="0" smtClean="0">
                <a:solidFill>
                  <a:srgbClr val="FF3300"/>
                </a:solidFill>
              </a:rPr>
              <a:t>Dynamic content</a:t>
            </a:r>
          </a:p>
          <a:p>
            <a:r>
              <a:rPr lang="en-GB" dirty="0" smtClean="0"/>
              <a:t>CGI Operation</a:t>
            </a:r>
          </a:p>
          <a:p>
            <a:r>
              <a:rPr lang="en-GB" dirty="0" smtClean="0"/>
              <a:t>More on the HTTP request</a:t>
            </a:r>
          </a:p>
          <a:p>
            <a:r>
              <a:rPr lang="en-GB" dirty="0" smtClean="0"/>
              <a:t>CGI Technologies</a:t>
            </a:r>
          </a:p>
          <a:p>
            <a:r>
              <a:rPr lang="en-GB" dirty="0" smtClean="0"/>
              <a:t>REST</a:t>
            </a:r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/>
              <a:t>Two things a web server alone won’t do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i="1" dirty="0" smtClean="0">
                <a:solidFill>
                  <a:schemeClr val="accent2"/>
                </a:solidFill>
              </a:rPr>
              <a:t>You need </a:t>
            </a:r>
            <a:r>
              <a:rPr lang="en-GB" b="1" i="1" dirty="0" smtClean="0">
                <a:solidFill>
                  <a:schemeClr val="accent4"/>
                </a:solidFill>
              </a:rPr>
              <a:t>Just-in time </a:t>
            </a:r>
            <a:r>
              <a:rPr lang="en-GB" i="1" dirty="0" smtClean="0">
                <a:solidFill>
                  <a:schemeClr val="accent2"/>
                </a:solidFill>
              </a:rPr>
              <a:t>pages</a:t>
            </a:r>
          </a:p>
          <a:p>
            <a:pPr lvl="1"/>
            <a:r>
              <a:rPr lang="en-GB" dirty="0" smtClean="0"/>
              <a:t>Pages that don’t exist before the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>
                <a:solidFill>
                  <a:srgbClr val="C0504D"/>
                </a:solidFill>
              </a:rPr>
              <a:t>You need to write/save data on the server</a:t>
            </a:r>
          </a:p>
          <a:p>
            <a:pPr lvl="1"/>
            <a:r>
              <a:rPr lang="en-GB" dirty="0" smtClean="0"/>
              <a:t>Writing data to a file or a database</a:t>
            </a:r>
          </a:p>
          <a:p>
            <a:pPr lvl="1"/>
            <a:endParaRPr lang="en-GB" dirty="0" smtClean="0"/>
          </a:p>
          <a:p>
            <a:pPr marL="0" indent="0" eaLnBrk="1" hangingPunct="1">
              <a:buNone/>
            </a:pPr>
            <a:r>
              <a:rPr lang="en-GB" sz="4000" b="1" dirty="0" smtClean="0">
                <a:solidFill>
                  <a:srgbClr val="8064A2"/>
                </a:solidFill>
              </a:rPr>
              <a:t>You can’t rely on a web server alone!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Just-in-Time Pages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2276872"/>
            <a:ext cx="4038600" cy="2764904"/>
          </a:xfrm>
        </p:spPr>
        <p:txBody>
          <a:bodyPr/>
          <a:lstStyle/>
          <a:p>
            <a:r>
              <a:rPr lang="en-GB" sz="2000" dirty="0" smtClean="0"/>
              <a:t>The web server serves only static web pages.</a:t>
            </a:r>
          </a:p>
          <a:p>
            <a:r>
              <a:rPr lang="en-GB" sz="2000" dirty="0" smtClean="0"/>
              <a:t>The web server can communicate with an helper application which can build non-static just-in-time pages.</a:t>
            </a:r>
          </a:p>
          <a:p>
            <a:r>
              <a:rPr lang="en-GB" sz="2000" dirty="0" smtClean="0"/>
              <a:t>A dynamic page can be anything from a catalogue to a weblog!</a:t>
            </a:r>
          </a:p>
          <a:p>
            <a:pPr marL="0" indent="0" eaLnBrk="1" hangingPunct="1"/>
            <a:endParaRPr lang="en-GB" sz="2000" dirty="0" smtClean="0"/>
          </a:p>
        </p:txBody>
      </p:sp>
      <p:grpSp>
        <p:nvGrpSpPr>
          <p:cNvPr id="291844" name="Group 4"/>
          <p:cNvGrpSpPr>
            <a:grpSpLocks/>
          </p:cNvGrpSpPr>
          <p:nvPr/>
        </p:nvGrpSpPr>
        <p:grpSpPr bwMode="auto">
          <a:xfrm>
            <a:off x="4960938" y="1243013"/>
            <a:ext cx="3643312" cy="2363787"/>
            <a:chOff x="2835" y="783"/>
            <a:chExt cx="2295" cy="1489"/>
          </a:xfrm>
        </p:grpSpPr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2880" y="1056"/>
              <a:ext cx="2250" cy="12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2000" dirty="0">
                  <a:latin typeface="Verdana" pitchFamily="34" charset="0"/>
                </a:rPr>
                <a:t>&lt;html&gt;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&lt;body&gt;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The current time is always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4.20 pm on the server.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&lt;/body&gt;</a:t>
              </a:r>
            </a:p>
            <a:p>
              <a:r>
                <a:rPr lang="en-GB" sz="2000" dirty="0">
                  <a:latin typeface="Verdana" pitchFamily="34" charset="0"/>
                </a:rPr>
                <a:t>&lt;/html&gt;</a:t>
              </a:r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2835" y="783"/>
              <a:ext cx="10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Garamond" pitchFamily="18" charset="0"/>
                </a:rPr>
                <a:t>Instead of…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960938" y="3789363"/>
            <a:ext cx="3449637" cy="2363787"/>
            <a:chOff x="4960938" y="3789363"/>
            <a:chExt cx="3449637" cy="2363787"/>
          </a:xfrm>
        </p:grpSpPr>
        <p:sp>
          <p:nvSpPr>
            <p:cNvPr id="16390" name="Text Box 8"/>
            <p:cNvSpPr txBox="1">
              <a:spLocks noChangeArrowheads="1"/>
            </p:cNvSpPr>
            <p:nvPr/>
          </p:nvSpPr>
          <p:spPr bwMode="auto">
            <a:xfrm>
              <a:off x="5032375" y="4222750"/>
              <a:ext cx="3378200" cy="1930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2000" dirty="0">
                  <a:latin typeface="Verdana" pitchFamily="34" charset="0"/>
                </a:rPr>
                <a:t>&lt;html&gt;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&lt;body&gt;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The current time is 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[</a:t>
              </a:r>
              <a:r>
                <a:rPr lang="en-GB" sz="2000" b="1" i="1" dirty="0" err="1">
                  <a:solidFill>
                    <a:srgbClr val="8064A2"/>
                  </a:solidFill>
                  <a:latin typeface="Verdana" pitchFamily="34" charset="0"/>
                </a:rPr>
                <a:t>insertTimeOnServer</a:t>
              </a:r>
              <a:r>
                <a:rPr lang="en-GB" sz="2000" dirty="0">
                  <a:latin typeface="Verdana" pitchFamily="34" charset="0"/>
                </a:rPr>
                <a:t>].</a:t>
              </a:r>
              <a:br>
                <a:rPr lang="en-GB" sz="2000" dirty="0">
                  <a:latin typeface="Verdana" pitchFamily="34" charset="0"/>
                </a:rPr>
              </a:br>
              <a:r>
                <a:rPr lang="en-GB" sz="2000" dirty="0">
                  <a:latin typeface="Verdana" pitchFamily="34" charset="0"/>
                </a:rPr>
                <a:t>&lt;/body&gt;</a:t>
              </a:r>
            </a:p>
            <a:p>
              <a:r>
                <a:rPr lang="en-GB" sz="2000" dirty="0">
                  <a:latin typeface="Verdana" pitchFamily="34" charset="0"/>
                </a:rPr>
                <a:t>&lt;/html&gt;</a:t>
              </a:r>
            </a:p>
          </p:txBody>
        </p:sp>
        <p:sp>
          <p:nvSpPr>
            <p:cNvPr id="16391" name="Text Box 9"/>
            <p:cNvSpPr txBox="1">
              <a:spLocks noChangeArrowheads="1"/>
            </p:cNvSpPr>
            <p:nvPr/>
          </p:nvSpPr>
          <p:spPr bwMode="auto">
            <a:xfrm>
              <a:off x="4960938" y="3789363"/>
              <a:ext cx="16414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Garamond" pitchFamily="18" charset="0"/>
                </a:rPr>
                <a:t>You want…</a:t>
              </a:r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Handling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When the user submits data in a form the web server sees the form data.</a:t>
            </a:r>
          </a:p>
          <a:p>
            <a:r>
              <a:rPr lang="en-GB" sz="2400" dirty="0" smtClean="0"/>
              <a:t>It cannot do anything with the data.</a:t>
            </a:r>
          </a:p>
          <a:p>
            <a:r>
              <a:rPr lang="en-GB" sz="2400" dirty="0" smtClean="0"/>
              <a:t>To process the form data, to save it to a file or database or even just to use it to generate a response page, the web server needs to call a helper application.</a:t>
            </a:r>
          </a:p>
          <a:p>
            <a:r>
              <a:rPr lang="en-GB" sz="2400" dirty="0" smtClean="0"/>
              <a:t>The web server assumes that all the form data is for the helper application.</a:t>
            </a:r>
          </a:p>
          <a:p>
            <a:r>
              <a:rPr lang="en-GB" sz="2400" dirty="0" smtClean="0"/>
              <a:t>It simply passes all the data to the helper application and provides a way for the helper application to generate a response for the client.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Handling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When the user submits data in a form the web server sees the form data.</a:t>
            </a:r>
          </a:p>
          <a:p>
            <a:r>
              <a:rPr lang="en-GB" sz="2400" dirty="0" smtClean="0"/>
              <a:t>It cannot do anything with the data.</a:t>
            </a:r>
          </a:p>
          <a:p>
            <a:r>
              <a:rPr lang="en-GB" sz="2400" dirty="0" smtClean="0"/>
              <a:t>To process the form data, to save it to a file or database or even just to use it to generate a response page, the web server needs to call a helper application.</a:t>
            </a:r>
          </a:p>
          <a:p>
            <a:r>
              <a:rPr lang="en-GB" sz="2400" dirty="0" smtClean="0"/>
              <a:t>The web server assumes that all the form data is for the helper application.</a:t>
            </a:r>
          </a:p>
          <a:p>
            <a:r>
              <a:rPr lang="en-GB" sz="2400" dirty="0" smtClean="0"/>
              <a:t>It simply passes all the data to the helper application and provides a way for the helper application to generate a response for the client.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58888" y="1714500"/>
            <a:ext cx="6911975" cy="4489450"/>
          </a:xfrm>
          <a:prstGeom prst="rect">
            <a:avLst/>
          </a:prstGeom>
          <a:solidFill>
            <a:srgbClr val="FDEADA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 dirty="0">
                <a:latin typeface="Comic Sans MS" pitchFamily="66" charset="0"/>
              </a:rPr>
              <a:t>Just in time pages don’t exist before the request arrives.</a:t>
            </a:r>
          </a:p>
          <a:p>
            <a:pPr>
              <a:spcBef>
                <a:spcPct val="50000"/>
              </a:spcBef>
            </a:pPr>
            <a:r>
              <a:rPr lang="en-GB" sz="3200" dirty="0">
                <a:latin typeface="Comic Sans MS" pitchFamily="66" charset="0"/>
              </a:rPr>
              <a:t>It’s like making a web page out of thin air.</a:t>
            </a:r>
          </a:p>
          <a:p>
            <a:pPr>
              <a:spcBef>
                <a:spcPct val="50000"/>
              </a:spcBef>
            </a:pPr>
            <a:r>
              <a:rPr lang="en-GB" sz="3200" dirty="0">
                <a:latin typeface="Comic Sans MS" pitchFamily="66" charset="0"/>
              </a:rPr>
              <a:t>The request comes in, the helper application “writes” the HTML, and the web server gives it back to the client..</a:t>
            </a:r>
            <a:r>
              <a:rPr lang="en-GB" dirty="0">
                <a:latin typeface="Lucida Handwriting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950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The need to serve more than static pages … a conversation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Dynamic content</a:t>
            </a:r>
          </a:p>
          <a:p>
            <a:r>
              <a:rPr lang="en-GB" dirty="0" smtClean="0">
                <a:solidFill>
                  <a:srgbClr val="FF3300"/>
                </a:solidFill>
              </a:rPr>
              <a:t>CGI Operation</a:t>
            </a:r>
          </a:p>
          <a:p>
            <a:r>
              <a:rPr lang="en-GB" dirty="0" smtClean="0"/>
              <a:t>More on the HTTP request</a:t>
            </a:r>
          </a:p>
          <a:p>
            <a:r>
              <a:rPr lang="en-GB" dirty="0" smtClean="0"/>
              <a:t>CGI Technologies</a:t>
            </a:r>
          </a:p>
          <a:p>
            <a:r>
              <a:rPr lang="en-GB" dirty="0" smtClean="0"/>
              <a:t>REST</a:t>
            </a:r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400" dirty="0" smtClean="0"/>
              <a:t>The name of a web server </a:t>
            </a:r>
            <a:r>
              <a:rPr lang="en-GB" sz="5400" dirty="0" smtClean="0">
                <a:solidFill>
                  <a:schemeClr val="accent3"/>
                </a:solidFill>
              </a:rPr>
              <a:t>helper application </a:t>
            </a:r>
            <a:r>
              <a:rPr lang="en-GB" sz="5400" dirty="0" smtClean="0"/>
              <a:t>is </a:t>
            </a:r>
            <a:br>
              <a:rPr lang="en-GB" sz="5400" dirty="0" smtClean="0"/>
            </a:br>
            <a:r>
              <a:rPr lang="en-GB" sz="5400" b="1" dirty="0" smtClean="0">
                <a:solidFill>
                  <a:srgbClr val="8064A2"/>
                </a:solidFill>
              </a:rPr>
              <a:t>CGI program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400" dirty="0" smtClean="0"/>
              <a:t>CGI stands for “</a:t>
            </a:r>
            <a:r>
              <a:rPr lang="en-GB" sz="5400" b="1" i="1" dirty="0" smtClean="0">
                <a:solidFill>
                  <a:srgbClr val="8064A2"/>
                </a:solidFill>
              </a:rPr>
              <a:t>Common Gateway Interface</a:t>
            </a:r>
            <a:r>
              <a:rPr lang="en-GB" sz="5400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584059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Acknowledgements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Inspiration for CGI introduction </a:t>
            </a:r>
            <a:br>
              <a:rPr lang="en-GB" dirty="0" smtClean="0"/>
            </a:br>
            <a:r>
              <a:rPr lang="en-GB" dirty="0" smtClean="0"/>
              <a:t>	“Head First Servlets and JSP”, </a:t>
            </a:r>
            <a:br>
              <a:rPr lang="en-GB" dirty="0" smtClean="0"/>
            </a:br>
            <a:r>
              <a:rPr lang="en-GB" dirty="0" smtClean="0"/>
              <a:t>	Basham, Sierra and Bates, O’Reilly, 2004.</a:t>
            </a:r>
          </a:p>
          <a:p>
            <a:r>
              <a:rPr lang="en-GB" dirty="0" smtClean="0"/>
              <a:t>Other examples:</a:t>
            </a:r>
          </a:p>
          <a:p>
            <a:pPr lvl="1"/>
            <a:r>
              <a:rPr lang="en-GB" dirty="0" smtClean="0"/>
              <a:t>HTML for the World-Wide Web, Elizabeth Castro, 5</a:t>
            </a:r>
            <a:r>
              <a:rPr lang="en-GB" baseline="30000" dirty="0" smtClean="0"/>
              <a:t>th</a:t>
            </a:r>
            <a:r>
              <a:rPr lang="en-GB" dirty="0" smtClean="0"/>
              <a:t> Edition, </a:t>
            </a:r>
            <a:r>
              <a:rPr lang="en-GB" dirty="0" err="1" smtClean="0"/>
              <a:t>Peachpit</a:t>
            </a:r>
            <a:r>
              <a:rPr lang="en-GB" dirty="0" smtClean="0"/>
              <a:t> Press, 2003. CGI and PHP script example.</a:t>
            </a:r>
          </a:p>
          <a:p>
            <a:pPr lvl="1"/>
            <a:r>
              <a:rPr lang="en-GB" dirty="0" smtClean="0"/>
              <a:t>Basham </a:t>
            </a:r>
            <a:r>
              <a:rPr lang="en-GB" i="1" dirty="0" smtClean="0"/>
              <a:t>et al.</a:t>
            </a:r>
            <a:r>
              <a:rPr lang="en-GB" dirty="0" smtClean="0"/>
              <a:t> Beer tasting example.</a:t>
            </a:r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800" dirty="0" smtClean="0"/>
              <a:t>CGI s the standard mechanism for a web server to pass browser data to a helper application and return the results</a:t>
            </a:r>
          </a:p>
        </p:txBody>
      </p:sp>
    </p:spTree>
    <p:extLst>
      <p:ext uri="{BB962C8B-B14F-4D97-AF65-F5344CB8AC3E}">
        <p14:creationId xmlns:p14="http://schemas.microsoft.com/office/powerpoint/2010/main" val="314119075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CGI protocols are used for </a:t>
            </a:r>
            <a:r>
              <a:rPr lang="en-GB" sz="3600" i="1" dirty="0" smtClean="0">
                <a:solidFill>
                  <a:schemeClr val="accent4"/>
                </a:solidFill>
              </a:rPr>
              <a:t>all</a:t>
            </a:r>
            <a:r>
              <a:rPr lang="en-GB" sz="3600" dirty="0" smtClean="0">
                <a:solidFill>
                  <a:schemeClr val="accent4"/>
                </a:solidFill>
              </a:rPr>
              <a:t> </a:t>
            </a:r>
            <a:r>
              <a:rPr lang="en-GB" sz="3600" dirty="0" smtClean="0"/>
              <a:t>server-side data processing, no matter how it is done.</a:t>
            </a:r>
          </a:p>
          <a:p>
            <a:r>
              <a:rPr lang="en-GB" sz="2800" dirty="0" smtClean="0"/>
              <a:t>Data from client </a:t>
            </a:r>
            <a:r>
              <a:rPr lang="en-GB" sz="2800" b="1" dirty="0" smtClean="0">
                <a:solidFill>
                  <a:srgbClr val="8064A2"/>
                </a:solidFill>
              </a:rPr>
              <a:t>has</a:t>
            </a:r>
            <a:r>
              <a:rPr lang="en-GB" sz="2800" dirty="0" smtClean="0">
                <a:solidFill>
                  <a:srgbClr val="8064A2"/>
                </a:solidFill>
              </a:rPr>
              <a:t> </a:t>
            </a:r>
            <a:r>
              <a:rPr lang="en-GB" sz="2800" dirty="0" smtClean="0"/>
              <a:t>to be sent in the </a:t>
            </a:r>
            <a:r>
              <a:rPr lang="en-GB" sz="2800" i="1" dirty="0" smtClean="0">
                <a:solidFill>
                  <a:schemeClr val="accent6"/>
                </a:solidFill>
              </a:rPr>
              <a:t>HTTP request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Processed results </a:t>
            </a:r>
            <a:r>
              <a:rPr lang="en-GB" sz="2800" b="1" dirty="0" smtClean="0">
                <a:solidFill>
                  <a:srgbClr val="8064A2"/>
                </a:solidFill>
              </a:rPr>
              <a:t>have</a:t>
            </a:r>
            <a:r>
              <a:rPr lang="en-GB" sz="2800" dirty="0" smtClean="0">
                <a:solidFill>
                  <a:srgbClr val="8064A2"/>
                </a:solidFill>
              </a:rPr>
              <a:t> </a:t>
            </a:r>
            <a:r>
              <a:rPr lang="en-GB" sz="2800" dirty="0" smtClean="0"/>
              <a:t>to returned in the </a:t>
            </a:r>
            <a:r>
              <a:rPr lang="en-GB" sz="2800" i="1" dirty="0" smtClean="0">
                <a:solidFill>
                  <a:srgbClr val="F79646"/>
                </a:solidFill>
              </a:rPr>
              <a:t>HTTP response</a:t>
            </a:r>
            <a:r>
              <a:rPr lang="en-GB" sz="28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85807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18002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>
              <a:solidFill>
                <a:schemeClr val="accent3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CGI Operation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107950" y="4451628"/>
            <a:ext cx="8497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User clicks on a link that has a URL to a CGI program instead of a</a:t>
            </a:r>
            <a:br>
              <a:rPr lang="en-GB" dirty="0">
                <a:latin typeface="Garamond" pitchFamily="18" charset="0"/>
              </a:rPr>
            </a:br>
            <a:r>
              <a:rPr lang="en-GB" dirty="0">
                <a:latin typeface="Garamond" pitchFamily="18" charset="0"/>
              </a:rPr>
              <a:t>static page. </a:t>
            </a:r>
          </a:p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Parameters added to HTTP request </a:t>
            </a:r>
          </a:p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HTTP request delivered to server (see previous </a:t>
            </a:r>
            <a:r>
              <a:rPr lang="en-GB" dirty="0" smtClean="0">
                <a:latin typeface="Garamond" pitchFamily="18" charset="0"/>
              </a:rPr>
              <a:t>Session)</a:t>
            </a:r>
            <a:endParaRPr lang="en-GB" sz="2000" dirty="0">
              <a:latin typeface="Courier New" pitchFamily="49" charset="0"/>
            </a:endParaRPr>
          </a:p>
        </p:txBody>
      </p:sp>
      <p:sp>
        <p:nvSpPr>
          <p:cNvPr id="21509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6876256" y="1772816"/>
            <a:ext cx="1939925" cy="2617787"/>
            <a:chOff x="3878" y="754"/>
            <a:chExt cx="1222" cy="1649"/>
          </a:xfrm>
        </p:grpSpPr>
        <p:pic>
          <p:nvPicPr>
            <p:cNvPr id="21516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517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7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1518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21519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cxnSp>
        <p:nvCxnSpPr>
          <p:cNvPr id="21512" name="AutoShape 12"/>
          <p:cNvCxnSpPr>
            <a:cxnSpLocks noChangeShapeType="1"/>
            <a:stCxn id="21516" idx="1"/>
            <a:endCxn id="21513" idx="3"/>
          </p:cNvCxnSpPr>
          <p:nvPr/>
        </p:nvCxnSpPr>
        <p:spPr bwMode="auto">
          <a:xfrm rot="10800000">
            <a:off x="5588001" y="2708275"/>
            <a:ext cx="1432719" cy="34168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3" name="Rectangle 13"/>
          <p:cNvSpPr>
            <a:spLocks noChangeArrowheads="1"/>
          </p:cNvSpPr>
          <p:nvPr/>
        </p:nvSpPr>
        <p:spPr bwMode="auto">
          <a:xfrm>
            <a:off x="4364038" y="2276475"/>
            <a:ext cx="12239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4230688" y="3141663"/>
            <a:ext cx="1490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302095" name="Text Box 15"/>
          <p:cNvSpPr txBox="1">
            <a:spLocks noChangeArrowheads="1"/>
          </p:cNvSpPr>
          <p:nvPr/>
        </p:nvSpPr>
        <p:spPr bwMode="auto">
          <a:xfrm>
            <a:off x="6877050" y="2420938"/>
            <a:ext cx="920750" cy="3460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sz="1600" dirty="0">
                <a:latin typeface="Comic Sans MS" pitchFamily="66" charset="0"/>
              </a:rPr>
              <a:t>request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29" dur="2000" fill="hold"/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95" grpId="0" animBg="1"/>
      <p:bldP spid="30209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18002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CGI Operation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395288" y="4468713"/>
            <a:ext cx="84978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Web server application “sees” that request is for a helper program.</a:t>
            </a:r>
          </a:p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It launches and runs the program</a:t>
            </a:r>
          </a:p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It  sends the parameters from the GET or POST request to the helper application.</a:t>
            </a:r>
            <a:endParaRPr lang="en-GB" sz="2000" dirty="0">
              <a:latin typeface="Courier New" pitchFamily="49" charset="0"/>
            </a:endParaRPr>
          </a:p>
        </p:txBody>
      </p:sp>
      <p:sp>
        <p:nvSpPr>
          <p:cNvPr id="22533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6880225" y="1747838"/>
            <a:ext cx="1939925" cy="2617787"/>
            <a:chOff x="3878" y="754"/>
            <a:chExt cx="1222" cy="1649"/>
          </a:xfrm>
        </p:grpSpPr>
        <p:pic>
          <p:nvPicPr>
            <p:cNvPr id="22547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2548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7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2549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22550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cxnSp>
        <p:nvCxnSpPr>
          <p:cNvPr id="22536" name="AutoShape 12"/>
          <p:cNvCxnSpPr>
            <a:cxnSpLocks noChangeShapeType="1"/>
            <a:stCxn id="22547" idx="1"/>
            <a:endCxn id="22537" idx="3"/>
          </p:cNvCxnSpPr>
          <p:nvPr/>
        </p:nvCxnSpPr>
        <p:spPr bwMode="auto">
          <a:xfrm rot="10800000">
            <a:off x="5588000" y="2708275"/>
            <a:ext cx="1436688" cy="317500"/>
          </a:xfrm>
          <a:prstGeom prst="curvedConnector3">
            <a:avLst>
              <a:gd name="adj1" fmla="val 499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7" name="Rectangle 13"/>
          <p:cNvSpPr>
            <a:spLocks noChangeArrowheads="1"/>
          </p:cNvSpPr>
          <p:nvPr/>
        </p:nvSpPr>
        <p:spPr bwMode="auto">
          <a:xfrm>
            <a:off x="4364038" y="2276475"/>
            <a:ext cx="1223962" cy="863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8" name="Text Box 14"/>
          <p:cNvSpPr txBox="1">
            <a:spLocks noChangeArrowheads="1"/>
          </p:cNvSpPr>
          <p:nvPr/>
        </p:nvSpPr>
        <p:spPr bwMode="auto">
          <a:xfrm>
            <a:off x="4230688" y="3141663"/>
            <a:ext cx="1490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304143" name="Text Box 15"/>
          <p:cNvSpPr txBox="1">
            <a:spLocks noChangeArrowheads="1"/>
          </p:cNvSpPr>
          <p:nvPr/>
        </p:nvSpPr>
        <p:spPr bwMode="auto">
          <a:xfrm>
            <a:off x="4572000" y="2420938"/>
            <a:ext cx="920750" cy="3460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sz="1600" dirty="0">
                <a:latin typeface="Comic Sans MS" pitchFamily="66" charset="0"/>
              </a:rPr>
              <a:t>request</a:t>
            </a:r>
          </a:p>
        </p:txBody>
      </p:sp>
      <p:grpSp>
        <p:nvGrpSpPr>
          <p:cNvPr id="304144" name="Group 16"/>
          <p:cNvGrpSpPr>
            <a:grpSpLocks/>
          </p:cNvGrpSpPr>
          <p:nvPr/>
        </p:nvGrpSpPr>
        <p:grpSpPr bwMode="auto">
          <a:xfrm>
            <a:off x="1604963" y="2420938"/>
            <a:ext cx="1512887" cy="1439862"/>
            <a:chOff x="1011" y="1525"/>
            <a:chExt cx="953" cy="907"/>
          </a:xfrm>
        </p:grpSpPr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>
              <a:off x="1011" y="1933"/>
              <a:ext cx="953" cy="499"/>
            </a:xfrm>
            <a:prstGeom prst="hexagon">
              <a:avLst>
                <a:gd name="adj" fmla="val 47745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1039" y="1525"/>
              <a:ext cx="8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 sz="1800">
                  <a:latin typeface="Verdana" pitchFamily="34" charset="0"/>
                </a:rPr>
                <a:t>Helper</a:t>
              </a:r>
              <a:br>
                <a:rPr lang="en-GB" sz="1800">
                  <a:latin typeface="Verdana" pitchFamily="34" charset="0"/>
                </a:rPr>
              </a:br>
              <a:r>
                <a:rPr lang="en-GB" sz="1800">
                  <a:latin typeface="Verdana" pitchFamily="34" charset="0"/>
                </a:rPr>
                <a:t>application</a:t>
              </a:r>
            </a:p>
          </p:txBody>
        </p:sp>
      </p:grpSp>
      <p:cxnSp>
        <p:nvCxnSpPr>
          <p:cNvPr id="304147" name="AutoShape 19"/>
          <p:cNvCxnSpPr>
            <a:cxnSpLocks noChangeShapeType="1"/>
            <a:stCxn id="22537" idx="1"/>
            <a:endCxn id="22545" idx="1"/>
          </p:cNvCxnSpPr>
          <p:nvPr/>
        </p:nvCxnSpPr>
        <p:spPr bwMode="auto">
          <a:xfrm rot="10800000" flipV="1">
            <a:off x="3117850" y="2708275"/>
            <a:ext cx="1246188" cy="757238"/>
          </a:xfrm>
          <a:prstGeom prst="curved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4148" name="Group 20"/>
          <p:cNvGrpSpPr>
            <a:grpSpLocks/>
          </p:cNvGrpSpPr>
          <p:nvPr/>
        </p:nvGrpSpPr>
        <p:grpSpPr bwMode="auto">
          <a:xfrm>
            <a:off x="3924300" y="2492375"/>
            <a:ext cx="771525" cy="665163"/>
            <a:chOff x="3185" y="3340"/>
            <a:chExt cx="486" cy="419"/>
          </a:xfrm>
        </p:grpSpPr>
        <p:sp>
          <p:nvSpPr>
            <p:cNvPr id="22543" name="Oval 21"/>
            <p:cNvSpPr>
              <a:spLocks noChangeArrowheads="1"/>
            </p:cNvSpPr>
            <p:nvPr/>
          </p:nvSpPr>
          <p:spPr bwMode="auto">
            <a:xfrm>
              <a:off x="3315" y="334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4" name="Text Box 22"/>
            <p:cNvSpPr txBox="1">
              <a:spLocks noChangeArrowheads="1"/>
            </p:cNvSpPr>
            <p:nvPr/>
          </p:nvSpPr>
          <p:spPr bwMode="auto">
            <a:xfrm>
              <a:off x="3185" y="3567"/>
              <a:ext cx="4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1400">
                  <a:latin typeface="Comic Sans MS" pitchFamily="66" charset="0"/>
                </a:rPr>
                <a:t>params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04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9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16667E-6 -4.39667E-6 L -0.22326 0.09848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304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63" y="49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18002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CGI Operation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395288" y="4622899"/>
            <a:ext cx="84978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The helper application constructs new web page (with current date)</a:t>
            </a:r>
          </a:p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Sends the HTML back to the server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23557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6880225" y="1747838"/>
            <a:ext cx="1939925" cy="2617787"/>
            <a:chOff x="3878" y="754"/>
            <a:chExt cx="1222" cy="1649"/>
          </a:xfrm>
        </p:grpSpPr>
        <p:pic>
          <p:nvPicPr>
            <p:cNvPr id="23571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572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7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3573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23574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cxnSp>
        <p:nvCxnSpPr>
          <p:cNvPr id="23560" name="AutoShape 12"/>
          <p:cNvCxnSpPr>
            <a:cxnSpLocks noChangeShapeType="1"/>
            <a:stCxn id="23571" idx="1"/>
            <a:endCxn id="23561" idx="3"/>
          </p:cNvCxnSpPr>
          <p:nvPr/>
        </p:nvCxnSpPr>
        <p:spPr bwMode="auto">
          <a:xfrm rot="10800000">
            <a:off x="5588000" y="2708275"/>
            <a:ext cx="1436688" cy="317500"/>
          </a:xfrm>
          <a:prstGeom prst="curvedConnector3">
            <a:avLst>
              <a:gd name="adj1" fmla="val 499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1" name="Rectangle 13"/>
          <p:cNvSpPr>
            <a:spLocks noChangeArrowheads="1"/>
          </p:cNvSpPr>
          <p:nvPr/>
        </p:nvSpPr>
        <p:spPr bwMode="auto">
          <a:xfrm>
            <a:off x="4364038" y="2276475"/>
            <a:ext cx="1223962" cy="863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Text Box 14"/>
          <p:cNvSpPr txBox="1">
            <a:spLocks noChangeArrowheads="1"/>
          </p:cNvSpPr>
          <p:nvPr/>
        </p:nvSpPr>
        <p:spPr bwMode="auto">
          <a:xfrm>
            <a:off x="4230688" y="3141663"/>
            <a:ext cx="1490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grpSp>
        <p:nvGrpSpPr>
          <p:cNvPr id="23563" name="Group 15"/>
          <p:cNvGrpSpPr>
            <a:grpSpLocks/>
          </p:cNvGrpSpPr>
          <p:nvPr/>
        </p:nvGrpSpPr>
        <p:grpSpPr bwMode="auto">
          <a:xfrm>
            <a:off x="1604963" y="2420938"/>
            <a:ext cx="1512887" cy="1439862"/>
            <a:chOff x="1011" y="1525"/>
            <a:chExt cx="953" cy="907"/>
          </a:xfrm>
        </p:grpSpPr>
        <p:sp>
          <p:nvSpPr>
            <p:cNvPr id="23569" name="AutoShape 16"/>
            <p:cNvSpPr>
              <a:spLocks noChangeArrowheads="1"/>
            </p:cNvSpPr>
            <p:nvPr/>
          </p:nvSpPr>
          <p:spPr bwMode="auto">
            <a:xfrm>
              <a:off x="1011" y="1933"/>
              <a:ext cx="953" cy="499"/>
            </a:xfrm>
            <a:prstGeom prst="hexagon">
              <a:avLst>
                <a:gd name="adj" fmla="val 47745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0" name="Text Box 17"/>
            <p:cNvSpPr txBox="1">
              <a:spLocks noChangeArrowheads="1"/>
            </p:cNvSpPr>
            <p:nvPr/>
          </p:nvSpPr>
          <p:spPr bwMode="auto">
            <a:xfrm>
              <a:off x="1039" y="1525"/>
              <a:ext cx="8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 sz="1800">
                  <a:latin typeface="Verdana" pitchFamily="34" charset="0"/>
                </a:rPr>
                <a:t>Helper</a:t>
              </a:r>
              <a:br>
                <a:rPr lang="en-GB" sz="1800">
                  <a:latin typeface="Verdana" pitchFamily="34" charset="0"/>
                </a:rPr>
              </a:br>
              <a:r>
                <a:rPr lang="en-GB" sz="1800">
                  <a:latin typeface="Verdana" pitchFamily="34" charset="0"/>
                </a:rPr>
                <a:t>application</a:t>
              </a:r>
            </a:p>
          </p:txBody>
        </p:sp>
      </p:grpSp>
      <p:cxnSp>
        <p:nvCxnSpPr>
          <p:cNvPr id="23564" name="AutoShape 18"/>
          <p:cNvCxnSpPr>
            <a:cxnSpLocks noChangeShapeType="1"/>
            <a:stCxn id="23561" idx="1"/>
            <a:endCxn id="23569" idx="1"/>
          </p:cNvCxnSpPr>
          <p:nvPr/>
        </p:nvCxnSpPr>
        <p:spPr bwMode="auto">
          <a:xfrm rot="10800000" flipV="1">
            <a:off x="3117850" y="2708275"/>
            <a:ext cx="1246188" cy="757238"/>
          </a:xfrm>
          <a:prstGeom prst="curved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06195" name="Group 19"/>
          <p:cNvGrpSpPr>
            <a:grpSpLocks/>
          </p:cNvGrpSpPr>
          <p:nvPr/>
        </p:nvGrpSpPr>
        <p:grpSpPr bwMode="auto">
          <a:xfrm>
            <a:off x="1979613" y="3141663"/>
            <a:ext cx="771525" cy="665162"/>
            <a:chOff x="3185" y="3340"/>
            <a:chExt cx="486" cy="419"/>
          </a:xfrm>
        </p:grpSpPr>
        <p:sp>
          <p:nvSpPr>
            <p:cNvPr id="23567" name="Oval 20"/>
            <p:cNvSpPr>
              <a:spLocks noChangeArrowheads="1"/>
            </p:cNvSpPr>
            <p:nvPr/>
          </p:nvSpPr>
          <p:spPr bwMode="auto">
            <a:xfrm>
              <a:off x="3315" y="3340"/>
              <a:ext cx="226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8" name="Text Box 21"/>
            <p:cNvSpPr txBox="1">
              <a:spLocks noChangeArrowheads="1"/>
            </p:cNvSpPr>
            <p:nvPr/>
          </p:nvSpPr>
          <p:spPr bwMode="auto">
            <a:xfrm>
              <a:off x="3185" y="3567"/>
              <a:ext cx="4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1400">
                  <a:latin typeface="Comic Sans MS" pitchFamily="66" charset="0"/>
                </a:rPr>
                <a:t>params</a:t>
              </a:r>
            </a:p>
          </p:txBody>
        </p:sp>
      </p:grpSp>
      <p:sp>
        <p:nvSpPr>
          <p:cNvPr id="306198" name="Document"/>
          <p:cNvSpPr>
            <a:spLocks noEditPoints="1" noChangeArrowheads="1"/>
          </p:cNvSpPr>
          <p:nvPr/>
        </p:nvSpPr>
        <p:spPr bwMode="auto">
          <a:xfrm>
            <a:off x="1692275" y="2492375"/>
            <a:ext cx="1352550" cy="1809750"/>
          </a:xfrm>
          <a:custGeom>
            <a:avLst/>
            <a:gdLst>
              <a:gd name="T0" fmla="*/ 673582 w 21600"/>
              <a:gd name="T1" fmla="*/ 1812431 h 21600"/>
              <a:gd name="T2" fmla="*/ 5323 w 21600"/>
              <a:gd name="T3" fmla="*/ 908980 h 21600"/>
              <a:gd name="T4" fmla="*/ 673582 w 21600"/>
              <a:gd name="T5" fmla="*/ 6787 h 21600"/>
              <a:gd name="T6" fmla="*/ 1359188 w 21600"/>
              <a:gd name="T7" fmla="*/ 892475 h 21600"/>
              <a:gd name="T8" fmla="*/ 673582 w 21600"/>
              <a:gd name="T9" fmla="*/ 1812431 h 21600"/>
              <a:gd name="T10" fmla="*/ 0 w 21600"/>
              <a:gd name="T11" fmla="*/ 0 h 21600"/>
              <a:gd name="T12" fmla="*/ 1352550 w 21600"/>
              <a:gd name="T13" fmla="*/ 0 h 21600"/>
              <a:gd name="T14" fmla="*/ 1352550 w 21600"/>
              <a:gd name="T15" fmla="*/ 180975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GB" sz="1400">
                <a:latin typeface="Verdana" pitchFamily="34" charset="0"/>
              </a:rPr>
              <a:t>&lt;html&gt;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&lt;head&gt;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&lt;/head&gt;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&lt;body&gt;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: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&lt;/body&gt;</a:t>
            </a:r>
          </a:p>
          <a:p>
            <a:r>
              <a:rPr lang="en-GB" sz="1400">
                <a:latin typeface="Verdana" pitchFamily="34" charset="0"/>
              </a:rPr>
              <a:t>&lt;/head&gt;</a:t>
            </a:r>
          </a:p>
          <a:p>
            <a:endParaRPr lang="en-GB" sz="1400"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06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1022E-6 L 0.28819 -0.08969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306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-44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98" grpId="0" animBg="1"/>
      <p:bldP spid="30619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18002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>
              <a:solidFill>
                <a:srgbClr val="9BBB59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CGI Operation</a:t>
            </a:r>
          </a:p>
        </p:txBody>
      </p:sp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395288" y="4617814"/>
            <a:ext cx="84978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The helper application is shut down</a:t>
            </a:r>
          </a:p>
          <a:p>
            <a:pPr>
              <a:buFontTx/>
              <a:buChar char="•"/>
            </a:pPr>
            <a:r>
              <a:rPr lang="en-GB" dirty="0">
                <a:latin typeface="Garamond" pitchFamily="18" charset="0"/>
              </a:rPr>
              <a:t> The client gets back an HTML page that has the current date as part of its now static content</a:t>
            </a:r>
            <a:endParaRPr lang="en-GB" sz="2000" dirty="0">
              <a:latin typeface="Courier New" pitchFamily="49" charset="0"/>
            </a:endParaRPr>
          </a:p>
        </p:txBody>
      </p:sp>
      <p:sp>
        <p:nvSpPr>
          <p:cNvPr id="24581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6880225" y="1747838"/>
            <a:ext cx="1939925" cy="2617787"/>
            <a:chOff x="3878" y="754"/>
            <a:chExt cx="1222" cy="1649"/>
          </a:xfrm>
        </p:grpSpPr>
        <p:pic>
          <p:nvPicPr>
            <p:cNvPr id="24593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594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7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4595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24596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cxnSp>
        <p:nvCxnSpPr>
          <p:cNvPr id="24584" name="AutoShape 12"/>
          <p:cNvCxnSpPr>
            <a:cxnSpLocks noChangeShapeType="1"/>
            <a:stCxn id="24593" idx="1"/>
            <a:endCxn id="24585" idx="3"/>
          </p:cNvCxnSpPr>
          <p:nvPr/>
        </p:nvCxnSpPr>
        <p:spPr bwMode="auto">
          <a:xfrm rot="10800000">
            <a:off x="5588000" y="2708275"/>
            <a:ext cx="1436688" cy="317500"/>
          </a:xfrm>
          <a:prstGeom prst="curvedConnector3">
            <a:avLst>
              <a:gd name="adj1" fmla="val 499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4364038" y="2276475"/>
            <a:ext cx="1223962" cy="863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Text Box 14"/>
          <p:cNvSpPr txBox="1">
            <a:spLocks noChangeArrowheads="1"/>
          </p:cNvSpPr>
          <p:nvPr/>
        </p:nvSpPr>
        <p:spPr bwMode="auto">
          <a:xfrm>
            <a:off x="4230688" y="3141663"/>
            <a:ext cx="1490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grpSp>
        <p:nvGrpSpPr>
          <p:cNvPr id="308239" name="Group 15"/>
          <p:cNvGrpSpPr>
            <a:grpSpLocks/>
          </p:cNvGrpSpPr>
          <p:nvPr/>
        </p:nvGrpSpPr>
        <p:grpSpPr bwMode="auto">
          <a:xfrm>
            <a:off x="1604963" y="2420938"/>
            <a:ext cx="1512887" cy="1439862"/>
            <a:chOff x="1011" y="1525"/>
            <a:chExt cx="953" cy="907"/>
          </a:xfrm>
        </p:grpSpPr>
        <p:sp>
          <p:nvSpPr>
            <p:cNvPr id="24591" name="AutoShape 16"/>
            <p:cNvSpPr>
              <a:spLocks noChangeArrowheads="1"/>
            </p:cNvSpPr>
            <p:nvPr/>
          </p:nvSpPr>
          <p:spPr bwMode="auto">
            <a:xfrm>
              <a:off x="1011" y="1933"/>
              <a:ext cx="953" cy="499"/>
            </a:xfrm>
            <a:prstGeom prst="hexagon">
              <a:avLst>
                <a:gd name="adj" fmla="val 47745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4592" name="Text Box 17"/>
            <p:cNvSpPr txBox="1">
              <a:spLocks noChangeArrowheads="1"/>
            </p:cNvSpPr>
            <p:nvPr/>
          </p:nvSpPr>
          <p:spPr bwMode="auto">
            <a:xfrm>
              <a:off x="1039" y="1525"/>
              <a:ext cx="8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 sz="1800">
                  <a:latin typeface="Verdana" pitchFamily="34" charset="0"/>
                </a:rPr>
                <a:t>Helper</a:t>
              </a:r>
              <a:br>
                <a:rPr lang="en-GB" sz="1800">
                  <a:latin typeface="Verdana" pitchFamily="34" charset="0"/>
                </a:rPr>
              </a:br>
              <a:r>
                <a:rPr lang="en-GB" sz="1800">
                  <a:latin typeface="Verdana" pitchFamily="34" charset="0"/>
                </a:rPr>
                <a:t>application</a:t>
              </a:r>
            </a:p>
          </p:txBody>
        </p:sp>
      </p:grpSp>
      <p:cxnSp>
        <p:nvCxnSpPr>
          <p:cNvPr id="308242" name="AutoShape 18"/>
          <p:cNvCxnSpPr>
            <a:cxnSpLocks noChangeShapeType="1"/>
            <a:stCxn id="24585" idx="1"/>
            <a:endCxn id="24591" idx="1"/>
          </p:cNvCxnSpPr>
          <p:nvPr/>
        </p:nvCxnSpPr>
        <p:spPr bwMode="auto">
          <a:xfrm rot="10800000" flipV="1">
            <a:off x="3117850" y="2708275"/>
            <a:ext cx="1246188" cy="757238"/>
          </a:xfrm>
          <a:prstGeom prst="curvedConnector3">
            <a:avLst>
              <a:gd name="adj1" fmla="val 499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243" name="Document"/>
          <p:cNvSpPr>
            <a:spLocks noEditPoints="1" noChangeArrowheads="1"/>
          </p:cNvSpPr>
          <p:nvPr/>
        </p:nvSpPr>
        <p:spPr bwMode="auto">
          <a:xfrm>
            <a:off x="4067175" y="1484313"/>
            <a:ext cx="2017713" cy="2808287"/>
          </a:xfrm>
          <a:custGeom>
            <a:avLst/>
            <a:gdLst>
              <a:gd name="T0" fmla="*/ 1004840 w 21600"/>
              <a:gd name="T1" fmla="*/ 2812447 h 21600"/>
              <a:gd name="T2" fmla="*/ 7940 w 21600"/>
              <a:gd name="T3" fmla="*/ 1410514 h 21600"/>
              <a:gd name="T4" fmla="*/ 1004840 w 21600"/>
              <a:gd name="T5" fmla="*/ 10531 h 21600"/>
              <a:gd name="T6" fmla="*/ 2027615 w 21600"/>
              <a:gd name="T7" fmla="*/ 1384902 h 21600"/>
              <a:gd name="T8" fmla="*/ 1004840 w 21600"/>
              <a:gd name="T9" fmla="*/ 2812447 h 21600"/>
              <a:gd name="T10" fmla="*/ 0 w 21600"/>
              <a:gd name="T11" fmla="*/ 0 h 21600"/>
              <a:gd name="T12" fmla="*/ 2017713 w 21600"/>
              <a:gd name="T13" fmla="*/ 0 h 21600"/>
              <a:gd name="T14" fmla="*/ 2017713 w 21600"/>
              <a:gd name="T15" fmla="*/ 280828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GB" sz="1400">
                <a:latin typeface="Verdana" pitchFamily="34" charset="0"/>
              </a:rPr>
              <a:t>HTTP header info</a:t>
            </a:r>
          </a:p>
        </p:txBody>
      </p:sp>
      <p:sp>
        <p:nvSpPr>
          <p:cNvPr id="308244" name="Document"/>
          <p:cNvSpPr>
            <a:spLocks noEditPoints="1" noChangeArrowheads="1"/>
          </p:cNvSpPr>
          <p:nvPr/>
        </p:nvSpPr>
        <p:spPr bwMode="auto">
          <a:xfrm>
            <a:off x="4284663" y="1989138"/>
            <a:ext cx="1352550" cy="1809750"/>
          </a:xfrm>
          <a:custGeom>
            <a:avLst/>
            <a:gdLst>
              <a:gd name="T0" fmla="*/ 673582 w 21600"/>
              <a:gd name="T1" fmla="*/ 1812431 h 21600"/>
              <a:gd name="T2" fmla="*/ 5323 w 21600"/>
              <a:gd name="T3" fmla="*/ 908980 h 21600"/>
              <a:gd name="T4" fmla="*/ 673582 w 21600"/>
              <a:gd name="T5" fmla="*/ 6787 h 21600"/>
              <a:gd name="T6" fmla="*/ 1359188 w 21600"/>
              <a:gd name="T7" fmla="*/ 892475 h 21600"/>
              <a:gd name="T8" fmla="*/ 673582 w 21600"/>
              <a:gd name="T9" fmla="*/ 1812431 h 21600"/>
              <a:gd name="T10" fmla="*/ 0 w 21600"/>
              <a:gd name="T11" fmla="*/ 0 h 21600"/>
              <a:gd name="T12" fmla="*/ 1352550 w 21600"/>
              <a:gd name="T13" fmla="*/ 0 h 21600"/>
              <a:gd name="T14" fmla="*/ 1352550 w 21600"/>
              <a:gd name="T15" fmla="*/ 180975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en-GB" sz="1400">
                <a:latin typeface="Verdana" pitchFamily="34" charset="0"/>
              </a:rPr>
              <a:t>&lt;html&gt;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&lt;head&gt;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&lt;/head&gt;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&lt;body&gt;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:</a:t>
            </a:r>
            <a:br>
              <a:rPr lang="en-GB" sz="1400">
                <a:latin typeface="Verdana" pitchFamily="34" charset="0"/>
              </a:rPr>
            </a:br>
            <a:r>
              <a:rPr lang="en-GB" sz="1400">
                <a:latin typeface="Verdana" pitchFamily="34" charset="0"/>
              </a:rPr>
              <a:t>&lt;/body&gt;</a:t>
            </a:r>
          </a:p>
          <a:p>
            <a:r>
              <a:rPr lang="en-GB" sz="1400">
                <a:latin typeface="Verdana" pitchFamily="34" charset="0"/>
              </a:rPr>
              <a:t>&lt;/head&gt;</a:t>
            </a:r>
          </a:p>
          <a:p>
            <a:endParaRPr lang="en-GB" sz="1400"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08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308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1965E-6 L 0.28333 -0.0392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196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54461E-6 L 0.2882 -0.03745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308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0" y="-18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43" grpId="0" animBg="1"/>
      <p:bldP spid="308243" grpId="1" animBg="1"/>
      <p:bldP spid="3082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The need to serve more than static pages … a conversation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Dynamic content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CGI Operation</a:t>
            </a:r>
          </a:p>
          <a:p>
            <a:r>
              <a:rPr lang="en-GB" dirty="0" smtClean="0">
                <a:solidFill>
                  <a:srgbClr val="FF3300"/>
                </a:solidFill>
              </a:rPr>
              <a:t>More on the HTTP request</a:t>
            </a:r>
          </a:p>
          <a:p>
            <a:r>
              <a:rPr lang="en-GB" dirty="0" smtClean="0"/>
              <a:t>CGI Technologies</a:t>
            </a:r>
          </a:p>
          <a:p>
            <a:r>
              <a:rPr lang="en-GB" dirty="0" smtClean="0"/>
              <a:t>REST</a:t>
            </a:r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More on the HTTP Request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263" y="1447800"/>
            <a:ext cx="7972425" cy="7572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dirty="0" smtClean="0"/>
              <a:t>An example interactive page</a:t>
            </a:r>
          </a:p>
        </p:txBody>
      </p:sp>
      <p:pic>
        <p:nvPicPr>
          <p:cNvPr id="26628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654367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172450" y="5661025"/>
            <a:ext cx="360363" cy="288925"/>
          </a:xfrm>
          <a:prstGeom prst="rightArrow">
            <a:avLst>
              <a:gd name="adj1" fmla="val 50000"/>
              <a:gd name="adj2" fmla="val 3118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HTML</a:t>
            </a:r>
          </a:p>
        </p:txBody>
      </p:sp>
      <p:pic>
        <p:nvPicPr>
          <p:cNvPr id="27650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5" r="3185"/>
          <a:stretch>
            <a:fillRect/>
          </a:stretch>
        </p:blipFill>
        <p:spPr>
          <a:xfrm>
            <a:off x="539552" y="1484784"/>
            <a:ext cx="8229600" cy="4525963"/>
          </a:xfrm>
        </p:spPr>
      </p:pic>
      <p:grpSp>
        <p:nvGrpSpPr>
          <p:cNvPr id="314372" name="Group 4"/>
          <p:cNvGrpSpPr>
            <a:grpSpLocks/>
          </p:cNvGrpSpPr>
          <p:nvPr/>
        </p:nvGrpSpPr>
        <p:grpSpPr bwMode="auto">
          <a:xfrm>
            <a:off x="5796136" y="2924944"/>
            <a:ext cx="2738438" cy="2160587"/>
            <a:chOff x="2744" y="1706"/>
            <a:chExt cx="1725" cy="1361"/>
          </a:xfrm>
        </p:grpSpPr>
        <p:sp>
          <p:nvSpPr>
            <p:cNvPr id="27656" name="Text Box 5"/>
            <p:cNvSpPr txBox="1">
              <a:spLocks noChangeArrowheads="1"/>
            </p:cNvSpPr>
            <p:nvPr/>
          </p:nvSpPr>
          <p:spPr bwMode="auto">
            <a:xfrm>
              <a:off x="3061" y="2115"/>
              <a:ext cx="140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dirty="0">
                  <a:latin typeface="Times New Roman" pitchFamily="18" charset="0"/>
                </a:rPr>
                <a:t>The parameters:</a:t>
              </a:r>
            </a:p>
            <a:p>
              <a:r>
                <a:rPr lang="en-GB" b="1" dirty="0">
                  <a:solidFill>
                    <a:schemeClr val="accent4"/>
                  </a:solidFill>
                  <a:latin typeface="Times New Roman" pitchFamily="18" charset="0"/>
                </a:rPr>
                <a:t>colour</a:t>
              </a:r>
              <a:r>
                <a:rPr lang="en-GB" dirty="0">
                  <a:solidFill>
                    <a:schemeClr val="accent4"/>
                  </a:solidFill>
                  <a:latin typeface="Times New Roman" pitchFamily="18" charset="0"/>
                </a:rPr>
                <a:t> </a:t>
              </a:r>
              <a:r>
                <a:rPr lang="en-GB" dirty="0">
                  <a:latin typeface="Times New Roman" pitchFamily="18" charset="0"/>
                </a:rPr>
                <a:t>and </a:t>
              </a:r>
              <a:r>
                <a:rPr lang="en-GB" b="1" dirty="0">
                  <a:solidFill>
                    <a:srgbClr val="8064A2"/>
                  </a:solidFill>
                  <a:latin typeface="Times New Roman" pitchFamily="18" charset="0"/>
                </a:rPr>
                <a:t>taste</a:t>
              </a:r>
            </a:p>
          </p:txBody>
        </p:sp>
        <p:sp>
          <p:nvSpPr>
            <p:cNvPr id="27657" name="AutoShape 6"/>
            <p:cNvSpPr>
              <a:spLocks/>
            </p:cNvSpPr>
            <p:nvPr/>
          </p:nvSpPr>
          <p:spPr bwMode="auto">
            <a:xfrm>
              <a:off x="2744" y="1706"/>
              <a:ext cx="181" cy="1361"/>
            </a:xfrm>
            <a:prstGeom prst="rightBrace">
              <a:avLst>
                <a:gd name="adj1" fmla="val 62661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4380" name="Group 12"/>
          <p:cNvGrpSpPr>
            <a:grpSpLocks/>
          </p:cNvGrpSpPr>
          <p:nvPr/>
        </p:nvGrpSpPr>
        <p:grpSpPr bwMode="auto">
          <a:xfrm>
            <a:off x="1835150" y="1196975"/>
            <a:ext cx="7172325" cy="863600"/>
            <a:chOff x="1156" y="754"/>
            <a:chExt cx="4518" cy="544"/>
          </a:xfrm>
        </p:grpSpPr>
        <p:sp>
          <p:nvSpPr>
            <p:cNvPr id="27654" name="Text Box 8"/>
            <p:cNvSpPr txBox="1">
              <a:spLocks noChangeArrowheads="1"/>
            </p:cNvSpPr>
            <p:nvPr/>
          </p:nvSpPr>
          <p:spPr bwMode="auto">
            <a:xfrm>
              <a:off x="3152" y="754"/>
              <a:ext cx="2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Times New Roman" pitchFamily="18" charset="0"/>
                </a:rPr>
                <a:t>The form (client user interface)</a:t>
              </a:r>
            </a:p>
          </p:txBody>
        </p:sp>
        <p:sp>
          <p:nvSpPr>
            <p:cNvPr id="27655" name="Line 9"/>
            <p:cNvSpPr>
              <a:spLocks noChangeShapeType="1"/>
            </p:cNvSpPr>
            <p:nvPr/>
          </p:nvSpPr>
          <p:spPr bwMode="auto">
            <a:xfrm flipH="1">
              <a:off x="1156" y="935"/>
              <a:ext cx="199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Request: Data sent in GET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47800"/>
            <a:ext cx="8820150" cy="198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    &lt;form 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method = “get”</a:t>
            </a:r>
            <a:b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      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action=“</a:t>
            </a: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http://localhost:4567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/</a:t>
            </a:r>
            <a:r>
              <a:rPr lang="en-GB" sz="1800" b="1" dirty="0" err="1" smtClean="0">
                <a:solidFill>
                  <a:schemeClr val="accent2"/>
                </a:solidFill>
                <a:latin typeface="Verdana" pitchFamily="34" charset="0"/>
              </a:rPr>
              <a:t>cgi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-bin/</a:t>
            </a:r>
            <a:r>
              <a:rPr lang="en-GB" sz="1800" b="1" dirty="0" err="1" smtClean="0">
                <a:solidFill>
                  <a:schemeClr val="accent2"/>
                </a:solidFill>
                <a:latin typeface="Verdana" pitchFamily="34" charset="0"/>
              </a:rPr>
              <a:t>echo_params.cgi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”&gt;</a:t>
            </a:r>
            <a:b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    </a:t>
            </a: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…</a:t>
            </a:r>
            <a:b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    &lt;/form&gt;</a:t>
            </a:r>
          </a:p>
        </p:txBody>
      </p:sp>
      <p:grpSp>
        <p:nvGrpSpPr>
          <p:cNvPr id="316420" name="Group 4"/>
          <p:cNvGrpSpPr>
            <a:grpSpLocks/>
          </p:cNvGrpSpPr>
          <p:nvPr/>
        </p:nvGrpSpPr>
        <p:grpSpPr bwMode="auto">
          <a:xfrm>
            <a:off x="179388" y="1773239"/>
            <a:ext cx="3570288" cy="1687513"/>
            <a:chOff x="113" y="1117"/>
            <a:chExt cx="2249" cy="1063"/>
          </a:xfrm>
        </p:grpSpPr>
        <p:sp>
          <p:nvSpPr>
            <p:cNvPr id="28694" name="Text Box 5"/>
            <p:cNvSpPr txBox="1">
              <a:spLocks noChangeArrowheads="1"/>
            </p:cNvSpPr>
            <p:nvPr/>
          </p:nvSpPr>
          <p:spPr bwMode="auto">
            <a:xfrm>
              <a:off x="113" y="1889"/>
              <a:ext cx="22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dirty="0">
                  <a:solidFill>
                    <a:srgbClr val="8064A2"/>
                  </a:solidFill>
                  <a:latin typeface="Comic Sans MS" pitchFamily="66" charset="0"/>
                </a:rPr>
                <a:t>The HTTP request type</a:t>
              </a:r>
            </a:p>
          </p:txBody>
        </p:sp>
        <p:sp>
          <p:nvSpPr>
            <p:cNvPr id="28695" name="Line 6"/>
            <p:cNvSpPr>
              <a:spLocks noChangeShapeType="1"/>
            </p:cNvSpPr>
            <p:nvPr/>
          </p:nvSpPr>
          <p:spPr bwMode="auto">
            <a:xfrm flipV="1">
              <a:off x="748" y="1117"/>
              <a:ext cx="1134" cy="7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16423" name="Group 7"/>
          <p:cNvGrpSpPr>
            <a:grpSpLocks/>
          </p:cNvGrpSpPr>
          <p:nvPr/>
        </p:nvGrpSpPr>
        <p:grpSpPr bwMode="auto">
          <a:xfrm>
            <a:off x="5270500" y="1989138"/>
            <a:ext cx="3333750" cy="2257425"/>
            <a:chOff x="3424" y="1298"/>
            <a:chExt cx="2100" cy="1422"/>
          </a:xfrm>
        </p:grpSpPr>
        <p:sp>
          <p:nvSpPr>
            <p:cNvPr id="28692" name="Text Box 8"/>
            <p:cNvSpPr txBox="1">
              <a:spLocks noChangeArrowheads="1"/>
            </p:cNvSpPr>
            <p:nvPr/>
          </p:nvSpPr>
          <p:spPr bwMode="auto">
            <a:xfrm>
              <a:off x="3424" y="2432"/>
              <a:ext cx="21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dirty="0">
                  <a:solidFill>
                    <a:srgbClr val="8064A2"/>
                  </a:solidFill>
                  <a:latin typeface="Comic Sans MS" pitchFamily="66" charset="0"/>
                </a:rPr>
                <a:t>The helper application</a:t>
              </a:r>
            </a:p>
          </p:txBody>
        </p:sp>
        <p:sp>
          <p:nvSpPr>
            <p:cNvPr id="28693" name="Line 9"/>
            <p:cNvSpPr>
              <a:spLocks noChangeShapeType="1"/>
            </p:cNvSpPr>
            <p:nvPr/>
          </p:nvSpPr>
          <p:spPr bwMode="auto">
            <a:xfrm flipH="1" flipV="1">
              <a:off x="4105" y="1298"/>
              <a:ext cx="181" cy="113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16426" name="Group 10"/>
          <p:cNvGrpSpPr>
            <a:grpSpLocks/>
          </p:cNvGrpSpPr>
          <p:nvPr/>
        </p:nvGrpSpPr>
        <p:grpSpPr bwMode="auto">
          <a:xfrm>
            <a:off x="2051720" y="2060575"/>
            <a:ext cx="2305050" cy="1971675"/>
            <a:chOff x="1927" y="1298"/>
            <a:chExt cx="1452" cy="1242"/>
          </a:xfrm>
        </p:grpSpPr>
        <p:sp>
          <p:nvSpPr>
            <p:cNvPr id="28689" name="Text Box 11"/>
            <p:cNvSpPr txBox="1">
              <a:spLocks noChangeArrowheads="1"/>
            </p:cNvSpPr>
            <p:nvPr/>
          </p:nvSpPr>
          <p:spPr bwMode="auto">
            <a:xfrm>
              <a:off x="1927" y="2252"/>
              <a:ext cx="9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dirty="0">
                  <a:solidFill>
                    <a:srgbClr val="8064A2"/>
                  </a:solidFill>
                  <a:latin typeface="Comic Sans MS" pitchFamily="66" charset="0"/>
                </a:rPr>
                <a:t>The host</a:t>
              </a:r>
            </a:p>
          </p:txBody>
        </p:sp>
        <p:sp>
          <p:nvSpPr>
            <p:cNvPr id="28690" name="Line 12"/>
            <p:cNvSpPr>
              <a:spLocks noChangeShapeType="1"/>
            </p:cNvSpPr>
            <p:nvPr/>
          </p:nvSpPr>
          <p:spPr bwMode="auto">
            <a:xfrm flipV="1">
              <a:off x="2562" y="1570"/>
              <a:ext cx="273" cy="63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28691" name="AutoShape 13"/>
            <p:cNvSpPr>
              <a:spLocks/>
            </p:cNvSpPr>
            <p:nvPr/>
          </p:nvSpPr>
          <p:spPr bwMode="auto">
            <a:xfrm rot="-5400000">
              <a:off x="2744" y="890"/>
              <a:ext cx="227" cy="1043"/>
            </a:xfrm>
            <a:prstGeom prst="leftBrace">
              <a:avLst>
                <a:gd name="adj1" fmla="val 3828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6430" name="Group 14"/>
          <p:cNvGrpSpPr>
            <a:grpSpLocks/>
          </p:cNvGrpSpPr>
          <p:nvPr/>
        </p:nvGrpSpPr>
        <p:grpSpPr bwMode="auto">
          <a:xfrm>
            <a:off x="1187450" y="4365625"/>
            <a:ext cx="2447925" cy="528638"/>
            <a:chOff x="748" y="2750"/>
            <a:chExt cx="1542" cy="333"/>
          </a:xfrm>
        </p:grpSpPr>
        <p:sp>
          <p:nvSpPr>
            <p:cNvPr id="28687" name="AutoShape 15"/>
            <p:cNvSpPr>
              <a:spLocks/>
            </p:cNvSpPr>
            <p:nvPr/>
          </p:nvSpPr>
          <p:spPr bwMode="auto">
            <a:xfrm rot="-5400000">
              <a:off x="1473" y="2267"/>
              <a:ext cx="91" cy="1542"/>
            </a:xfrm>
            <a:prstGeom prst="rightBrace">
              <a:avLst>
                <a:gd name="adj1" fmla="val 14120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1066" y="2750"/>
              <a:ext cx="9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solidFill>
                    <a:schemeClr val="accent2"/>
                  </a:solidFill>
                  <a:latin typeface="Comic Sans MS" pitchFamily="66" charset="0"/>
                </a:rPr>
                <a:t>resource</a:t>
              </a:r>
            </a:p>
          </p:txBody>
        </p:sp>
      </p:grpSp>
      <p:grpSp>
        <p:nvGrpSpPr>
          <p:cNvPr id="316433" name="Group 17"/>
          <p:cNvGrpSpPr>
            <a:grpSpLocks/>
          </p:cNvGrpSpPr>
          <p:nvPr/>
        </p:nvGrpSpPr>
        <p:grpSpPr bwMode="auto">
          <a:xfrm>
            <a:off x="3995738" y="4365625"/>
            <a:ext cx="2881312" cy="528638"/>
            <a:chOff x="2517" y="2750"/>
            <a:chExt cx="1815" cy="333"/>
          </a:xfrm>
        </p:grpSpPr>
        <p:sp>
          <p:nvSpPr>
            <p:cNvPr id="28685" name="AutoShape 18"/>
            <p:cNvSpPr>
              <a:spLocks/>
            </p:cNvSpPr>
            <p:nvPr/>
          </p:nvSpPr>
          <p:spPr bwMode="auto">
            <a:xfrm rot="-5400000">
              <a:off x="3379" y="2130"/>
              <a:ext cx="91" cy="1815"/>
            </a:xfrm>
            <a:prstGeom prst="rightBrace">
              <a:avLst>
                <a:gd name="adj1" fmla="val 166209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86" name="Text Box 19"/>
            <p:cNvSpPr txBox="1">
              <a:spLocks noChangeArrowheads="1"/>
            </p:cNvSpPr>
            <p:nvPr/>
          </p:nvSpPr>
          <p:spPr bwMode="auto">
            <a:xfrm>
              <a:off x="2835" y="2750"/>
              <a:ext cx="11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solidFill>
                    <a:schemeClr val="accent2"/>
                  </a:solidFill>
                  <a:latin typeface="Comic Sans MS" pitchFamily="66" charset="0"/>
                </a:rPr>
                <a:t>parameters</a:t>
              </a:r>
            </a:p>
          </p:txBody>
        </p:sp>
      </p:grpSp>
      <p:grpSp>
        <p:nvGrpSpPr>
          <p:cNvPr id="316436" name="Group 20"/>
          <p:cNvGrpSpPr>
            <a:grpSpLocks/>
          </p:cNvGrpSpPr>
          <p:nvPr/>
        </p:nvGrpSpPr>
        <p:grpSpPr bwMode="auto">
          <a:xfrm>
            <a:off x="346075" y="5038725"/>
            <a:ext cx="8439150" cy="1343025"/>
            <a:chOff x="218" y="3174"/>
            <a:chExt cx="5316" cy="846"/>
          </a:xfrm>
        </p:grpSpPr>
        <p:sp>
          <p:nvSpPr>
            <p:cNvPr id="28683" name="Text Box 21"/>
            <p:cNvSpPr txBox="1">
              <a:spLocks noChangeArrowheads="1"/>
            </p:cNvSpPr>
            <p:nvPr/>
          </p:nvSpPr>
          <p:spPr bwMode="auto">
            <a:xfrm>
              <a:off x="295" y="3174"/>
              <a:ext cx="5239" cy="58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1800" dirty="0">
                  <a:latin typeface="Verdana" pitchFamily="34" charset="0"/>
                </a:rPr>
                <a:t>GET /</a:t>
              </a:r>
              <a:r>
                <a:rPr lang="en-GB" sz="1800" dirty="0" err="1">
                  <a:latin typeface="Verdana" pitchFamily="34" charset="0"/>
                </a:rPr>
                <a:t>cgi</a:t>
              </a:r>
              <a:r>
                <a:rPr lang="en-GB" sz="1800" dirty="0">
                  <a:latin typeface="Verdana" pitchFamily="34" charset="0"/>
                </a:rPr>
                <a:t>-bin/</a:t>
              </a:r>
              <a:r>
                <a:rPr lang="en-GB" sz="1800" dirty="0" err="1">
                  <a:latin typeface="Verdana" pitchFamily="34" charset="0"/>
                </a:rPr>
                <a:t>echo_params.cgi</a:t>
              </a:r>
              <a:r>
                <a:rPr lang="en-GB" sz="1800" b="1" dirty="0" err="1">
                  <a:latin typeface="Verdana" pitchFamily="34" charset="0"/>
                </a:rPr>
                <a:t>?colour</a:t>
              </a:r>
              <a:r>
                <a:rPr lang="en-GB" sz="1800" b="1" dirty="0">
                  <a:latin typeface="Verdana" pitchFamily="34" charset="0"/>
                </a:rPr>
                <a:t>=</a:t>
              </a:r>
              <a:r>
                <a:rPr lang="en-GB" sz="1800" b="1" dirty="0" err="1">
                  <a:latin typeface="Verdana" pitchFamily="34" charset="0"/>
                </a:rPr>
                <a:t>dark&amp;taste</a:t>
              </a:r>
              <a:r>
                <a:rPr lang="en-GB" sz="1800" b="1" dirty="0">
                  <a:latin typeface="Verdana" pitchFamily="34" charset="0"/>
                </a:rPr>
                <a:t>=malty</a:t>
              </a:r>
              <a:r>
                <a:rPr lang="en-GB" sz="1800" dirty="0">
                  <a:latin typeface="Verdana" pitchFamily="34" charset="0"/>
                </a:rPr>
                <a:t> HTTP/1.1</a:t>
              </a:r>
              <a:br>
                <a:rPr lang="en-GB" sz="1800" dirty="0">
                  <a:latin typeface="Verdana" pitchFamily="34" charset="0"/>
                </a:rPr>
              </a:br>
              <a:r>
                <a:rPr lang="en-GB" sz="1800" dirty="0">
                  <a:latin typeface="Verdana" pitchFamily="34" charset="0"/>
                </a:rPr>
                <a:t>Host: </a:t>
              </a:r>
              <a:r>
                <a:rPr lang="en-GB" sz="1800" dirty="0" err="1">
                  <a:latin typeface="Verdana" pitchFamily="34" charset="0"/>
                </a:rPr>
                <a:t>localhost</a:t>
              </a:r>
              <a:r>
                <a:rPr lang="en-GB" sz="1800" dirty="0">
                  <a:latin typeface="Verdana" pitchFamily="34" charset="0"/>
                </a:rPr>
                <a:t/>
              </a:r>
              <a:br>
                <a:rPr lang="en-GB" sz="1800" dirty="0">
                  <a:latin typeface="Verdana" pitchFamily="34" charset="0"/>
                </a:rPr>
              </a:br>
              <a:r>
                <a:rPr lang="en-GB" sz="1800" dirty="0">
                  <a:latin typeface="Verdana" pitchFamily="34" charset="0"/>
                </a:rPr>
                <a:t>: </a:t>
              </a:r>
            </a:p>
          </p:txBody>
        </p:sp>
        <p:sp>
          <p:nvSpPr>
            <p:cNvPr id="28684" name="Text Box 22"/>
            <p:cNvSpPr txBox="1">
              <a:spLocks noChangeArrowheads="1"/>
            </p:cNvSpPr>
            <p:nvPr/>
          </p:nvSpPr>
          <p:spPr bwMode="auto">
            <a:xfrm>
              <a:off x="218" y="3732"/>
              <a:ext cx="14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solidFill>
                    <a:schemeClr val="bg1"/>
                  </a:solidFill>
                  <a:latin typeface="Garamond" pitchFamily="18" charset="0"/>
                </a:rPr>
                <a:t>The GET request</a:t>
              </a:r>
            </a:p>
          </p:txBody>
        </p:sp>
      </p:grpSp>
      <p:sp>
        <p:nvSpPr>
          <p:cNvPr id="316439" name="Text Box 23"/>
          <p:cNvSpPr txBox="1">
            <a:spLocks noChangeArrowheads="1"/>
          </p:cNvSpPr>
          <p:nvPr/>
        </p:nvSpPr>
        <p:spPr bwMode="auto">
          <a:xfrm>
            <a:off x="1691680" y="6135687"/>
            <a:ext cx="7307559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dirty="0"/>
              <a:t>Execute GET request: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localhost:4567/</a:t>
            </a:r>
            <a:r>
              <a:rPr lang="en-GB" dirty="0">
                <a:hlinkClick r:id="rId3"/>
              </a:rPr>
              <a:t>beer_get.html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Part 3: Server-Side Programming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03263" y="2133600"/>
            <a:ext cx="7858125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folHlink"/>
                </a:solidFill>
              </a:rPr>
              <a:t>Basic Web Server Operation</a:t>
            </a:r>
          </a:p>
          <a:p>
            <a:r>
              <a:rPr lang="en-US" sz="3200" dirty="0" smtClean="0">
                <a:solidFill>
                  <a:srgbClr val="FF3300"/>
                </a:solidFill>
              </a:rPr>
              <a:t>Interactive Services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Ruby Programming </a:t>
            </a:r>
            <a:r>
              <a:rPr lang="en-US" sz="3200" dirty="0" smtClean="0"/>
              <a:t>Language</a:t>
            </a:r>
          </a:p>
          <a:p>
            <a:r>
              <a:rPr lang="en-US" sz="3200" dirty="0" smtClean="0"/>
              <a:t>Ruby </a:t>
            </a:r>
            <a:r>
              <a:rPr lang="en-US" sz="3200" dirty="0"/>
              <a:t>on </a:t>
            </a:r>
            <a:r>
              <a:rPr lang="en-US" sz="3200" dirty="0" smtClean="0"/>
              <a:t>Rails</a:t>
            </a:r>
          </a:p>
          <a:p>
            <a:r>
              <a:rPr lang="en-US" sz="3200" dirty="0" err="1" smtClean="0"/>
              <a:t>RESTful</a:t>
            </a:r>
            <a:r>
              <a:rPr lang="en-US" sz="3200" dirty="0" smtClean="0"/>
              <a:t> </a:t>
            </a:r>
            <a:r>
              <a:rPr lang="en-US" sz="3200" dirty="0"/>
              <a:t>Web </a:t>
            </a:r>
            <a:r>
              <a:rPr lang="en-US" sz="3200" dirty="0" smtClean="0"/>
              <a:t>Services</a:t>
            </a:r>
          </a:p>
          <a:p>
            <a:r>
              <a:rPr lang="en-US" sz="3200" dirty="0" err="1" smtClean="0"/>
              <a:t>Datastorage</a:t>
            </a:r>
            <a:r>
              <a:rPr lang="en-US" sz="3200" dirty="0" smtClean="0"/>
              <a:t> </a:t>
            </a:r>
            <a:r>
              <a:rPr lang="en-US" sz="3200" dirty="0"/>
              <a:t>and the Cloud</a:t>
            </a:r>
          </a:p>
          <a:p>
            <a:pPr marL="457200" indent="-457200" eaLnBrk="1" hangingPunct="1">
              <a:tabLst/>
            </a:pPr>
            <a:endParaRPr lang="en-US" sz="2000" dirty="0" smtClean="0"/>
          </a:p>
          <a:p>
            <a:pPr marL="457200" indent="-457200" eaLnBrk="1" hangingPunct="1">
              <a:tabLst/>
            </a:pPr>
            <a:endParaRPr lang="en-US" sz="2000" dirty="0" smtClean="0"/>
          </a:p>
          <a:p>
            <a:pPr marL="457200" indent="-457200" eaLnBrk="1" hangingPunct="1">
              <a:tabLst/>
            </a:pPr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Result of GET request</a:t>
            </a: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024063"/>
            <a:ext cx="81534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Request: Data sent in POST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47800"/>
            <a:ext cx="8820150" cy="198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    &lt;form 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method = “post”</a:t>
            </a:r>
            <a:b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      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action=“</a:t>
            </a: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http://localhost:4567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/</a:t>
            </a:r>
            <a:r>
              <a:rPr lang="en-GB" sz="1800" b="1" dirty="0" err="1" smtClean="0">
                <a:solidFill>
                  <a:schemeClr val="accent2"/>
                </a:solidFill>
                <a:latin typeface="Verdana" pitchFamily="34" charset="0"/>
              </a:rPr>
              <a:t>cgi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-bin/</a:t>
            </a:r>
            <a:r>
              <a:rPr lang="en-GB" sz="1800" b="1" dirty="0" err="1" smtClean="0">
                <a:solidFill>
                  <a:schemeClr val="accent2"/>
                </a:solidFill>
                <a:latin typeface="Verdana" pitchFamily="34" charset="0"/>
              </a:rPr>
              <a:t>echo_params.cgi</a:t>
            </a: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”&gt;</a:t>
            </a:r>
            <a:b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b="1" dirty="0" smtClean="0">
                <a:solidFill>
                  <a:schemeClr val="accent2"/>
                </a:solidFill>
                <a:latin typeface="Verdana" pitchFamily="34" charset="0"/>
              </a:rPr>
              <a:t>    </a:t>
            </a: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…</a:t>
            </a:r>
            <a:b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1800" dirty="0" smtClean="0">
                <a:solidFill>
                  <a:schemeClr val="accent2"/>
                </a:solidFill>
                <a:latin typeface="Verdana" pitchFamily="34" charset="0"/>
              </a:rPr>
              <a:t>   &lt;/form&gt;</a:t>
            </a:r>
          </a:p>
        </p:txBody>
      </p:sp>
      <p:grpSp>
        <p:nvGrpSpPr>
          <p:cNvPr id="318468" name="Group 4"/>
          <p:cNvGrpSpPr>
            <a:grpSpLocks/>
          </p:cNvGrpSpPr>
          <p:nvPr/>
        </p:nvGrpSpPr>
        <p:grpSpPr bwMode="auto">
          <a:xfrm>
            <a:off x="1403350" y="2565400"/>
            <a:ext cx="2232025" cy="503238"/>
            <a:chOff x="884" y="1616"/>
            <a:chExt cx="1406" cy="317"/>
          </a:xfrm>
        </p:grpSpPr>
        <p:sp>
          <p:nvSpPr>
            <p:cNvPr id="30732" name="AutoShape 5"/>
            <p:cNvSpPr>
              <a:spLocks/>
            </p:cNvSpPr>
            <p:nvPr/>
          </p:nvSpPr>
          <p:spPr bwMode="auto">
            <a:xfrm rot="-5400000">
              <a:off x="1549" y="1193"/>
              <a:ext cx="75" cy="1406"/>
            </a:xfrm>
            <a:prstGeom prst="rightBrace">
              <a:avLst>
                <a:gd name="adj1" fmla="val 156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3" name="Text Box 6"/>
            <p:cNvSpPr txBox="1">
              <a:spLocks noChangeArrowheads="1"/>
            </p:cNvSpPr>
            <p:nvPr/>
          </p:nvSpPr>
          <p:spPr bwMode="auto">
            <a:xfrm>
              <a:off x="1111" y="1616"/>
              <a:ext cx="9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solidFill>
                    <a:schemeClr val="accent2"/>
                  </a:solidFill>
                  <a:latin typeface="Comic Sans MS" pitchFamily="66" charset="0"/>
                </a:rPr>
                <a:t>resource</a:t>
              </a:r>
            </a:p>
          </p:txBody>
        </p:sp>
      </p:grpSp>
      <p:grpSp>
        <p:nvGrpSpPr>
          <p:cNvPr id="318471" name="Group 7"/>
          <p:cNvGrpSpPr>
            <a:grpSpLocks/>
          </p:cNvGrpSpPr>
          <p:nvPr/>
        </p:nvGrpSpPr>
        <p:grpSpPr bwMode="auto">
          <a:xfrm>
            <a:off x="468313" y="3213100"/>
            <a:ext cx="5419725" cy="2303463"/>
            <a:chOff x="295" y="2024"/>
            <a:chExt cx="3414" cy="1451"/>
          </a:xfrm>
        </p:grpSpPr>
        <p:sp>
          <p:nvSpPr>
            <p:cNvPr id="30730" name="Text Box 8"/>
            <p:cNvSpPr txBox="1">
              <a:spLocks noChangeArrowheads="1"/>
            </p:cNvSpPr>
            <p:nvPr/>
          </p:nvSpPr>
          <p:spPr bwMode="auto">
            <a:xfrm>
              <a:off x="295" y="2024"/>
              <a:ext cx="3414" cy="1159"/>
            </a:xfrm>
            <a:prstGeom prst="rect">
              <a:avLst/>
            </a:prstGeom>
            <a:solidFill>
              <a:srgbClr val="EEECE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1800" dirty="0">
                  <a:latin typeface="Verdana" pitchFamily="34" charset="0"/>
                </a:rPr>
                <a:t>POST </a:t>
              </a:r>
              <a:r>
                <a:rPr lang="en-GB" sz="1800" b="1" dirty="0">
                  <a:latin typeface="Verdana" pitchFamily="34" charset="0"/>
                </a:rPr>
                <a:t>/</a:t>
              </a:r>
              <a:r>
                <a:rPr lang="en-GB" sz="1800" b="1" dirty="0" err="1">
                  <a:latin typeface="Verdana" pitchFamily="34" charset="0"/>
                </a:rPr>
                <a:t>cgi</a:t>
              </a:r>
              <a:r>
                <a:rPr lang="en-GB" sz="1800" b="1" dirty="0">
                  <a:latin typeface="Verdana" pitchFamily="34" charset="0"/>
                </a:rPr>
                <a:t>-bin/</a:t>
              </a:r>
              <a:r>
                <a:rPr lang="en-GB" sz="1800" b="1" dirty="0" err="1">
                  <a:latin typeface="Verdana" pitchFamily="34" charset="0"/>
                </a:rPr>
                <a:t>echo_params.cgi</a:t>
              </a:r>
              <a:r>
                <a:rPr lang="en-GB" sz="1800" dirty="0">
                  <a:latin typeface="Verdana" pitchFamily="34" charset="0"/>
                </a:rPr>
                <a:t> HTTP/1.1</a:t>
              </a:r>
              <a:br>
                <a:rPr lang="en-GB" sz="1800" dirty="0">
                  <a:latin typeface="Verdana" pitchFamily="34" charset="0"/>
                </a:rPr>
              </a:br>
              <a:r>
                <a:rPr lang="en-GB" sz="1800" dirty="0">
                  <a:latin typeface="Verdana" pitchFamily="34" charset="0"/>
                </a:rPr>
                <a:t>Host: </a:t>
              </a:r>
              <a:r>
                <a:rPr lang="en-GB" sz="1800" dirty="0" err="1">
                  <a:latin typeface="Verdana" pitchFamily="34" charset="0"/>
                </a:rPr>
                <a:t>localhost</a:t>
              </a:r>
              <a:r>
                <a:rPr lang="en-GB" sz="1800" dirty="0">
                  <a:latin typeface="Verdana" pitchFamily="34" charset="0"/>
                </a:rPr>
                <a:t/>
              </a:r>
              <a:br>
                <a:rPr lang="en-GB" sz="1800" dirty="0">
                  <a:latin typeface="Verdana" pitchFamily="34" charset="0"/>
                </a:rPr>
              </a:br>
              <a:r>
                <a:rPr lang="en-GB" sz="1800" dirty="0">
                  <a:latin typeface="Verdana" pitchFamily="34" charset="0"/>
                </a:rPr>
                <a:t>: </a:t>
              </a:r>
              <a:br>
                <a:rPr lang="en-GB" sz="1800" dirty="0">
                  <a:latin typeface="Verdana" pitchFamily="34" charset="0"/>
                </a:rPr>
              </a:br>
              <a:r>
                <a:rPr lang="en-GB" sz="1800" dirty="0">
                  <a:latin typeface="Verdana" pitchFamily="34" charset="0"/>
                </a:rPr>
                <a:t>Connection: keep-alive</a:t>
              </a:r>
            </a:p>
            <a:p>
              <a:endParaRPr lang="en-GB" sz="1800" dirty="0">
                <a:latin typeface="Verdana" pitchFamily="34" charset="0"/>
              </a:endParaRPr>
            </a:p>
            <a:p>
              <a:r>
                <a:rPr lang="en-GB" b="1" dirty="0">
                  <a:latin typeface="Times New Roman" pitchFamily="18" charset="0"/>
                </a:rPr>
                <a:t>colour=</a:t>
              </a:r>
              <a:r>
                <a:rPr lang="en-GB" b="1" dirty="0" err="1">
                  <a:latin typeface="Times New Roman" pitchFamily="18" charset="0"/>
                </a:rPr>
                <a:t>dark&amp;taste</a:t>
              </a:r>
              <a:r>
                <a:rPr lang="en-GB" b="1" dirty="0">
                  <a:latin typeface="Times New Roman" pitchFamily="18" charset="0"/>
                </a:rPr>
                <a:t>=malty</a:t>
              </a:r>
            </a:p>
          </p:txBody>
        </p:sp>
        <p:sp>
          <p:nvSpPr>
            <p:cNvPr id="30731" name="Text Box 9"/>
            <p:cNvSpPr txBox="1">
              <a:spLocks noChangeArrowheads="1"/>
            </p:cNvSpPr>
            <p:nvPr/>
          </p:nvSpPr>
          <p:spPr bwMode="auto">
            <a:xfrm>
              <a:off x="309" y="3187"/>
              <a:ext cx="1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Garamond" pitchFamily="18" charset="0"/>
                </a:rPr>
                <a:t>The POST request</a:t>
              </a:r>
            </a:p>
          </p:txBody>
        </p:sp>
      </p:grpSp>
      <p:grpSp>
        <p:nvGrpSpPr>
          <p:cNvPr id="318474" name="Group 10"/>
          <p:cNvGrpSpPr>
            <a:grpSpLocks/>
          </p:cNvGrpSpPr>
          <p:nvPr/>
        </p:nvGrpSpPr>
        <p:grpSpPr bwMode="auto">
          <a:xfrm>
            <a:off x="4140200" y="4508500"/>
            <a:ext cx="4597401" cy="720725"/>
            <a:chOff x="2608" y="2840"/>
            <a:chExt cx="2896" cy="454"/>
          </a:xfrm>
        </p:grpSpPr>
        <p:sp>
          <p:nvSpPr>
            <p:cNvPr id="30728" name="AutoShape 11"/>
            <p:cNvSpPr>
              <a:spLocks/>
            </p:cNvSpPr>
            <p:nvPr/>
          </p:nvSpPr>
          <p:spPr bwMode="auto">
            <a:xfrm>
              <a:off x="2608" y="2840"/>
              <a:ext cx="227" cy="454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9" name="Text Box 12"/>
            <p:cNvSpPr txBox="1">
              <a:spLocks noChangeArrowheads="1"/>
            </p:cNvSpPr>
            <p:nvPr/>
          </p:nvSpPr>
          <p:spPr bwMode="auto">
            <a:xfrm>
              <a:off x="2925" y="2886"/>
              <a:ext cx="25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dirty="0">
                  <a:solidFill>
                    <a:schemeClr val="accent2"/>
                  </a:solidFill>
                  <a:latin typeface="Comic Sans MS" pitchFamily="66" charset="0"/>
                </a:rPr>
                <a:t>the parameters (in payload)</a:t>
              </a:r>
            </a:p>
          </p:txBody>
        </p:sp>
      </p:grpSp>
      <p:sp>
        <p:nvSpPr>
          <p:cNvPr id="318477" name="Text Box 13"/>
          <p:cNvSpPr txBox="1">
            <a:spLocks noChangeArrowheads="1"/>
          </p:cNvSpPr>
          <p:nvPr/>
        </p:nvSpPr>
        <p:spPr bwMode="auto">
          <a:xfrm>
            <a:off x="1043608" y="5733256"/>
            <a:ext cx="75989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dirty="0"/>
              <a:t>Execute POST request: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localhost:4567/</a:t>
            </a:r>
            <a:r>
              <a:rPr lang="en-GB" dirty="0">
                <a:hlinkClick r:id="rId3"/>
              </a:rPr>
              <a:t>beer_post.html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  <p:bldP spid="31847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Result of POST request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81534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Web Developer’s Tools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Chrome developer tools allows you to examine the GET and POST request and response headers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772816"/>
            <a:ext cx="6614336" cy="487913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GET or POST?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sz="3600" b="1" i="1" dirty="0" smtClean="0">
                <a:solidFill>
                  <a:srgbClr val="8064A2"/>
                </a:solidFill>
              </a:rPr>
              <a:t>GET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Server limits size of parameter data it will accept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Parameters will appear in browser’s URL window when request is successful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May be good for book marking results of a search, etc.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Not good for security applications (e.g. login data)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GET or POST?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sz="3600" b="1" i="1" dirty="0" smtClean="0">
                <a:solidFill>
                  <a:srgbClr val="8064A2"/>
                </a:solidFill>
              </a:rPr>
              <a:t>POST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Parameter data is carried in request payload … size essentially unlimited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Data values hidden … do not appear in URL of successful response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Essential for security applications, e.g. login or exchange of credit card information.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Data must be resubmitted … cannot simply bookmark a URL for a POST request, must load form page and resubmit data.</a:t>
            </a:r>
            <a:r>
              <a:rPr lang="en-GB" sz="1700" dirty="0" smtClean="0"/>
              <a:t>	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GET or POST?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sz="3600" dirty="0" smtClean="0"/>
              <a:t>Apart from limitation on size of a GET request, it actually makes very little difference which request type is used to pass data to server!</a:t>
            </a:r>
            <a:endParaRPr lang="en-GB" sz="36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 smtClean="0"/>
              <a:t>(… but see notes on REST later)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3600" smtClean="0"/>
              <a:t>What about encryption?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SSL uses tunnelling so head and body of an HTTP message can be encrypted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Packed into a new IP packet 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Sent using SSL (using </a:t>
            </a:r>
            <a:r>
              <a:rPr lang="en-GB" sz="2400" i="1" dirty="0" smtClean="0"/>
              <a:t>https</a:t>
            </a:r>
            <a:r>
              <a:rPr lang="en-GB" sz="2400" dirty="0" smtClean="0"/>
              <a:t> protocol) so transport secure.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Original data is unpacked on receipt</a:t>
            </a:r>
            <a:r>
              <a:rPr lang="en-GB" sz="1700" dirty="0" smtClean="0"/>
              <a:t>	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 on Parameters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Data from a web browser can only be in form of </a:t>
            </a:r>
            <a:r>
              <a:rPr lang="en-GB" sz="2400" dirty="0" smtClean="0">
                <a:solidFill>
                  <a:schemeClr val="accent2"/>
                </a:solidFill>
                <a:latin typeface="Verdana" pitchFamily="34" charset="0"/>
              </a:rPr>
              <a:t>name=value</a:t>
            </a:r>
            <a:r>
              <a:rPr lang="en-GB" sz="2400" dirty="0" smtClean="0"/>
              <a:t> pairs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Always passed as strings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Additional helper application processing required to convert strings to numbers, dates, etc.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May be formatting errors which would require additional request to notify user (in response) and allow corrected request!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Validation required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 on Parameters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80000"/>
              </a:lnSpc>
              <a:tabLst/>
            </a:pPr>
            <a:r>
              <a:rPr lang="en-GB" dirty="0" smtClean="0"/>
              <a:t>Special processing needed to convert multiple values into collection-like data</a:t>
            </a:r>
          </a:p>
          <a:p>
            <a:pPr marL="838200" lvl="1" indent="-381000">
              <a:lnSpc>
                <a:spcPct val="80000"/>
              </a:lnSpc>
            </a:pPr>
            <a:r>
              <a:rPr lang="en-GB" dirty="0" smtClean="0"/>
              <a:t>Data passed to server as duplicate named parameters</a:t>
            </a:r>
            <a:br>
              <a:rPr lang="en-GB" dirty="0" smtClean="0"/>
            </a:br>
            <a:r>
              <a:rPr lang="en-GB" dirty="0" err="1" smtClean="0">
                <a:solidFill>
                  <a:schemeClr val="accent2"/>
                </a:solidFill>
                <a:latin typeface="Verdana" pitchFamily="34" charset="0"/>
              </a:rPr>
              <a:t>samename</a:t>
            </a:r>
            <a:r>
              <a:rPr lang="en-GB" dirty="0" smtClean="0">
                <a:solidFill>
                  <a:schemeClr val="accent2"/>
                </a:solidFill>
                <a:latin typeface="Verdana" pitchFamily="34" charset="0"/>
              </a:rPr>
              <a:t>=value1&amp;samename=value2&amp;samename=value3</a:t>
            </a:r>
          </a:p>
          <a:p>
            <a:pPr marL="838200" lvl="1" indent="-381000">
              <a:lnSpc>
                <a:spcPct val="80000"/>
              </a:lnSpc>
            </a:pPr>
            <a:r>
              <a:rPr lang="en-GB" dirty="0" smtClean="0"/>
              <a:t>needs to be converted to </a:t>
            </a:r>
            <a:br>
              <a:rPr lang="en-GB" dirty="0" smtClean="0"/>
            </a:br>
            <a:r>
              <a:rPr lang="en-GB" dirty="0" err="1" smtClean="0">
                <a:solidFill>
                  <a:schemeClr val="accent2"/>
                </a:solidFill>
                <a:latin typeface="Verdana" pitchFamily="34" charset="0"/>
              </a:rPr>
              <a:t>samename</a:t>
            </a:r>
            <a:r>
              <a:rPr lang="en-GB" dirty="0" smtClean="0">
                <a:solidFill>
                  <a:schemeClr val="accent2"/>
                </a:solidFill>
                <a:latin typeface="Verdana" pitchFamily="34" charset="0"/>
              </a:rPr>
              <a:t> = [value1, value2 value3]</a:t>
            </a:r>
            <a:br>
              <a:rPr lang="en-GB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dirty="0" smtClean="0"/>
              <a:t>by helper application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Last Session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solidFill>
                  <a:schemeClr val="accent2"/>
                </a:solidFill>
              </a:rPr>
              <a:t>Basic Web Server Operation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GB" dirty="0" smtClean="0"/>
              <a:t>HTTP Request and Response Messages</a:t>
            </a:r>
          </a:p>
          <a:p>
            <a:r>
              <a:rPr lang="en-GB" dirty="0" smtClean="0"/>
              <a:t>Web server operation</a:t>
            </a:r>
          </a:p>
          <a:p>
            <a:r>
              <a:rPr lang="en-GB" dirty="0" smtClean="0"/>
              <a:t>Mapping resources to files</a:t>
            </a:r>
          </a:p>
          <a:p>
            <a:r>
              <a:rPr lang="en-GB" dirty="0" smtClean="0"/>
              <a:t>Apache configuration lab (EG-253)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Limitations on Response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Server application </a:t>
            </a:r>
            <a:r>
              <a:rPr lang="en-GB" b="1" dirty="0" smtClean="0"/>
              <a:t>has</a:t>
            </a:r>
            <a:r>
              <a:rPr lang="en-GB" dirty="0" smtClean="0"/>
              <a:t> to return something that the client can render</a:t>
            </a:r>
          </a:p>
          <a:p>
            <a:r>
              <a:rPr lang="en-GB" dirty="0" smtClean="0"/>
              <a:t>Usually HTML but other formats possible</a:t>
            </a:r>
          </a:p>
          <a:p>
            <a:pPr lvl="1"/>
            <a:r>
              <a:rPr lang="en-GB" dirty="0" smtClean="0"/>
              <a:t>Images for graphical data</a:t>
            </a:r>
          </a:p>
          <a:p>
            <a:pPr lvl="1"/>
            <a:r>
              <a:rPr lang="en-GB" dirty="0" smtClean="0"/>
              <a:t>PDF files, etc.</a:t>
            </a:r>
          </a:p>
          <a:p>
            <a:r>
              <a:rPr lang="en-GB" dirty="0" smtClean="0"/>
              <a:t>Only possible client user interface is the HTML form </a:t>
            </a:r>
          </a:p>
          <a:p>
            <a:pPr lvl="1"/>
            <a:r>
              <a:rPr lang="en-GB" dirty="0" smtClean="0"/>
              <a:t>quite limited when compared to desktop application user interface components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68413"/>
            <a:ext cx="7772400" cy="3581400"/>
          </a:xfrm>
        </p:spPr>
        <p:txBody>
          <a:bodyPr>
            <a:noAutofit/>
          </a:bodyPr>
          <a:lstStyle/>
          <a:p>
            <a:r>
              <a:rPr lang="en-GB" dirty="0" smtClean="0"/>
              <a:t>Complex data-flows needed to build a web application</a:t>
            </a:r>
          </a:p>
          <a:p>
            <a:pPr lvl="1"/>
            <a:r>
              <a:rPr lang="en-GB" dirty="0" smtClean="0"/>
              <a:t>Application is a sequence of forms and acknowledgement pages</a:t>
            </a:r>
          </a:p>
          <a:p>
            <a:pPr lvl="1"/>
            <a:r>
              <a:rPr lang="en-GB" dirty="0" smtClean="0"/>
              <a:t>Need to handle session state (server recognizes client and continues conversation where  it left off). Tricky for a stateless protocol! </a:t>
            </a:r>
          </a:p>
          <a:p>
            <a:pPr lvl="1"/>
            <a:r>
              <a:rPr lang="en-GB" dirty="0" smtClean="0"/>
              <a:t>How to do error handling?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68413"/>
            <a:ext cx="7772400" cy="35814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Can be inefficient</a:t>
            </a:r>
          </a:p>
          <a:p>
            <a:pPr lvl="1"/>
            <a:r>
              <a:rPr lang="en-GB" dirty="0" smtClean="0"/>
              <a:t>TCP connection doesn’t stay open for conversation</a:t>
            </a:r>
          </a:p>
          <a:p>
            <a:pPr lvl="1"/>
            <a:r>
              <a:rPr lang="en-GB" dirty="0" smtClean="0"/>
              <a:t>Has to be re-opened for each exchange.</a:t>
            </a:r>
          </a:p>
          <a:p>
            <a:pPr lvl="1"/>
            <a:r>
              <a:rPr lang="en-GB" dirty="0" smtClean="0"/>
              <a:t>2 RTT delay overhead for each request and response in a complex scenario</a:t>
            </a:r>
          </a:p>
          <a:p>
            <a:pPr lvl="1"/>
            <a:r>
              <a:rPr lang="en-GB" dirty="0" smtClean="0"/>
              <a:t>Can be reduced if you are prepared to use Ajax for partial page renewal</a:t>
            </a:r>
          </a:p>
          <a:p>
            <a:pPr marL="0" indent="0" eaLnBrk="1" hangingPunct="1"/>
            <a:endParaRPr lang="en-GB" sz="2400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The need to serve more than static pages … a conversation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Dynamic content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CGI Operation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More on the HTTP request</a:t>
            </a:r>
          </a:p>
          <a:p>
            <a:r>
              <a:rPr lang="en-GB" dirty="0" smtClean="0">
                <a:solidFill>
                  <a:srgbClr val="FF3300"/>
                </a:solidFill>
              </a:rPr>
              <a:t>CGI Technologies</a:t>
            </a:r>
          </a:p>
          <a:p>
            <a:r>
              <a:rPr lang="en-GB" dirty="0" smtClean="0"/>
              <a:t>REST</a:t>
            </a:r>
          </a:p>
          <a:p>
            <a:pPr marL="0" indent="0" eaLnBrk="1" hangingPunct="1"/>
            <a:endParaRPr lang="en-GB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 Technologies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Server Side Includes (SSI)</a:t>
            </a:r>
          </a:p>
          <a:p>
            <a:r>
              <a:rPr lang="en-GB" dirty="0" smtClean="0"/>
              <a:t>Separate process CGI</a:t>
            </a:r>
          </a:p>
          <a:p>
            <a:r>
              <a:rPr lang="en-GB" dirty="0" smtClean="0"/>
              <a:t>In-process CGI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 Technologies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00"/>
                </a:solidFill>
              </a:rPr>
              <a:t>Server Side Includes (SSI)</a:t>
            </a:r>
          </a:p>
          <a:p>
            <a:r>
              <a:rPr lang="en-GB" dirty="0" smtClean="0"/>
              <a:t>Separate process CGI</a:t>
            </a:r>
          </a:p>
          <a:p>
            <a:r>
              <a:rPr lang="en-GB" dirty="0" smtClean="0"/>
              <a:t>In-process CGI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Server-Side Includes (SSI)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07840"/>
            <a:ext cx="7772400" cy="3581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en-GB" sz="5800" dirty="0" smtClean="0"/>
              <a:t>Simple CGI technology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GB" sz="4800" dirty="0" smtClean="0"/>
              <a:t>	Effectively a way to embed data into a web page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GB" sz="4400" dirty="0" smtClean="0">
                <a:solidFill>
                  <a:schemeClr val="accent2"/>
                </a:solidFill>
                <a:latin typeface="Verdana" pitchFamily="34" charset="0"/>
              </a:rPr>
              <a:t>	Local time is &lt;!-- #echo </a:t>
            </a:r>
            <a:r>
              <a:rPr lang="en-GB" sz="4400" dirty="0" err="1" smtClean="0">
                <a:solidFill>
                  <a:schemeClr val="accent2"/>
                </a:solidFill>
                <a:latin typeface="Verdana" pitchFamily="34" charset="0"/>
              </a:rPr>
              <a:t>var</a:t>
            </a:r>
            <a:r>
              <a:rPr lang="en-GB" sz="4400" dirty="0" smtClean="0">
                <a:solidFill>
                  <a:schemeClr val="accent2"/>
                </a:solidFill>
                <a:latin typeface="Verdana" pitchFamily="34" charset="0"/>
              </a:rPr>
              <a:t>=“DATE_GMT” </a:t>
            </a:r>
            <a:r>
              <a:rPr lang="en-GB" sz="4400" dirty="0" smtClean="0">
                <a:solidFill>
                  <a:schemeClr val="accent2"/>
                </a:solidFill>
                <a:latin typeface="Verdana" pitchFamily="34" charset="0"/>
                <a:sym typeface="Wingdings" pitchFamily="2" charset="2"/>
              </a:rPr>
              <a:t>--&gt;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GB" sz="4400" dirty="0" smtClean="0"/>
              <a:t>	Server replaces special comments with results of computation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sz="3500" dirty="0" smtClean="0"/>
          </a:p>
          <a:p>
            <a:pPr>
              <a:lnSpc>
                <a:spcPct val="80000"/>
              </a:lnSpc>
            </a:pPr>
            <a:r>
              <a:rPr lang="en-GB" sz="5900" dirty="0" smtClean="0"/>
              <a:t>Most often used to build complex web pages from templates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	&lt;!-- #include file=“</a:t>
            </a:r>
            <a:r>
              <a:rPr lang="en-GB" sz="3500" dirty="0" err="1" smtClean="0">
                <a:solidFill>
                  <a:schemeClr val="accent2"/>
                </a:solidFill>
                <a:latin typeface="Verdana" pitchFamily="34" charset="0"/>
              </a:rPr>
              <a:t>head.txt</a:t>
            </a: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” --&gt;</a:t>
            </a:r>
            <a:b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	&lt;body&gt;</a:t>
            </a:r>
            <a:b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		:</a:t>
            </a:r>
            <a:b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	&lt;/body&gt;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3500" dirty="0">
                <a:solidFill>
                  <a:schemeClr val="accent2"/>
                </a:solidFill>
                <a:latin typeface="Verdana" pitchFamily="34" charset="0"/>
              </a:rPr>
              <a:t>	</a:t>
            </a: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&lt;!-- #include file=“</a:t>
            </a:r>
            <a:r>
              <a:rPr lang="en-GB" sz="3500" dirty="0" err="1" smtClean="0">
                <a:solidFill>
                  <a:schemeClr val="accent2"/>
                </a:solidFill>
                <a:latin typeface="Verdana" pitchFamily="34" charset="0"/>
              </a:rPr>
              <a:t>footer.txt</a:t>
            </a:r>
            <a:r>
              <a:rPr lang="en-GB" sz="3500" dirty="0" smtClean="0">
                <a:solidFill>
                  <a:schemeClr val="accent2"/>
                </a:solidFill>
                <a:latin typeface="Verdana" pitchFamily="34" charset="0"/>
              </a:rPr>
              <a:t>” --&gt;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GB" sz="3500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r>
              <a:rPr lang="en-GB" sz="5900" dirty="0" smtClean="0"/>
              <a:t>Rarely used </a:t>
            </a:r>
            <a:r>
              <a:rPr lang="en-GB" sz="5900" dirty="0"/>
              <a:t>these </a:t>
            </a:r>
            <a:r>
              <a:rPr lang="en-GB" sz="5900" dirty="0" smtClean="0"/>
              <a:t>days</a:t>
            </a:r>
            <a:endParaRPr lang="en-GB" sz="1900" dirty="0" smtClean="0">
              <a:solidFill>
                <a:schemeClr val="accent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Server-Side Includes (SSI)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79848"/>
            <a:ext cx="77724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smtClean="0"/>
              <a:t>Enabled with a simple Apache directive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dirty="0" err="1" smtClean="0">
                <a:solidFill>
                  <a:schemeClr val="accent2"/>
                </a:solidFill>
                <a:latin typeface="Verdana" pitchFamily="34" charset="0"/>
              </a:rPr>
              <a:t>AddType</a:t>
            </a:r>
            <a:r>
              <a:rPr lang="en-GB" sz="2400" dirty="0" smtClean="0">
                <a:solidFill>
                  <a:schemeClr val="accent2"/>
                </a:solidFill>
                <a:latin typeface="Verdana" pitchFamily="34" charset="0"/>
              </a:rPr>
              <a:t> text/html .</a:t>
            </a:r>
            <a:r>
              <a:rPr lang="en-GB" sz="2400" dirty="0" err="1" smtClean="0">
                <a:solidFill>
                  <a:schemeClr val="accent2"/>
                </a:solidFill>
                <a:latin typeface="Verdana" pitchFamily="34" charset="0"/>
              </a:rPr>
              <a:t>shtml</a:t>
            </a:r>
            <a:r>
              <a:rPr lang="en-GB" sz="2400" dirty="0" smtClean="0">
                <a:solidFill>
                  <a:schemeClr val="accent2"/>
                </a:solidFill>
                <a:latin typeface="Verdana" pitchFamily="34" charset="0"/>
              </a:rPr>
              <a:t/>
            </a:r>
            <a:br>
              <a:rPr lang="en-GB" sz="2400" dirty="0" smtClean="0">
                <a:solidFill>
                  <a:schemeClr val="accent2"/>
                </a:solidFill>
                <a:latin typeface="Verdana" pitchFamily="34" charset="0"/>
              </a:rPr>
            </a:br>
            <a:r>
              <a:rPr lang="en-GB" sz="2400" dirty="0" err="1" smtClean="0">
                <a:solidFill>
                  <a:schemeClr val="accent2"/>
                </a:solidFill>
                <a:latin typeface="Verdana" pitchFamily="34" charset="0"/>
              </a:rPr>
              <a:t>AddOutputFilter</a:t>
            </a:r>
            <a:r>
              <a:rPr lang="en-GB" sz="2400" dirty="0" smtClean="0">
                <a:solidFill>
                  <a:schemeClr val="accent2"/>
                </a:solidFill>
                <a:latin typeface="Verdana" pitchFamily="34" charset="0"/>
              </a:rPr>
              <a:t> INCLUDES .</a:t>
            </a:r>
            <a:r>
              <a:rPr lang="en-GB" sz="2400" dirty="0" err="1" smtClean="0">
                <a:solidFill>
                  <a:schemeClr val="accent2"/>
                </a:solidFill>
                <a:latin typeface="Verdana" pitchFamily="34" charset="0"/>
              </a:rPr>
              <a:t>shtml</a:t>
            </a:r>
            <a:endParaRPr lang="en-GB" sz="2400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800" dirty="0" smtClean="0"/>
              <a:t>Apache XSSI (extended SSI) provides some limited conditional execution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Limited access to request parameters so really a just-in-time page generation tool.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 Technologies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Server Side Includes (SSI)</a:t>
            </a:r>
          </a:p>
          <a:p>
            <a:r>
              <a:rPr lang="en-GB" dirty="0" smtClean="0">
                <a:solidFill>
                  <a:srgbClr val="FF3300"/>
                </a:solidFill>
              </a:rPr>
              <a:t>Separate process CGI</a:t>
            </a:r>
          </a:p>
          <a:p>
            <a:r>
              <a:rPr lang="en-GB" dirty="0" smtClean="0"/>
              <a:t>In-process CGI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Separate process CGI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Separate helper application program processes request parameters and returns response</a:t>
            </a:r>
          </a:p>
          <a:p>
            <a:r>
              <a:rPr lang="en-GB" dirty="0" smtClean="0"/>
              <a:t>External program loaded by web server</a:t>
            </a:r>
          </a:p>
          <a:p>
            <a:r>
              <a:rPr lang="en-GB" dirty="0" smtClean="0"/>
              <a:t>Request header and parameters passed to program using environment variables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need to serve more than static pages … a conversation</a:t>
            </a:r>
          </a:p>
          <a:p>
            <a:r>
              <a:rPr lang="en-GB" dirty="0" smtClean="0"/>
              <a:t>Dynamic content</a:t>
            </a:r>
          </a:p>
          <a:p>
            <a:r>
              <a:rPr lang="en-GB" dirty="0" smtClean="0"/>
              <a:t>CGI Operation</a:t>
            </a:r>
          </a:p>
          <a:p>
            <a:r>
              <a:rPr lang="en-GB" dirty="0" smtClean="0"/>
              <a:t>More on the HTTP request</a:t>
            </a:r>
          </a:p>
          <a:p>
            <a:r>
              <a:rPr lang="en-GB" dirty="0" smtClean="0"/>
              <a:t>CGI Technologies</a:t>
            </a:r>
          </a:p>
          <a:p>
            <a:r>
              <a:rPr lang="en-GB" dirty="0" smtClean="0"/>
              <a:t>REST</a:t>
            </a:r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Separate process CGI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Response written to “standard output”</a:t>
            </a:r>
          </a:p>
          <a:p>
            <a:pPr lvl="1"/>
            <a:r>
              <a:rPr lang="en-GB" sz="3200" dirty="0" smtClean="0"/>
              <a:t>Helper application must construct a valid HTTP response</a:t>
            </a:r>
          </a:p>
          <a:p>
            <a:pPr lvl="1"/>
            <a:r>
              <a:rPr lang="en-GB" sz="3200" dirty="0" smtClean="0"/>
              <a:t>Adds content-type field and data</a:t>
            </a:r>
          </a:p>
          <a:p>
            <a:r>
              <a:rPr lang="en-GB" dirty="0" smtClean="0"/>
              <a:t>Helper application shutdown</a:t>
            </a:r>
          </a:p>
          <a:p>
            <a:r>
              <a:rPr lang="en-GB" dirty="0" smtClean="0"/>
              <a:t>If returned response is valid, returned to client</a:t>
            </a:r>
          </a:p>
          <a:p>
            <a:pPr lvl="1"/>
            <a:r>
              <a:rPr lang="en-GB" sz="3200" dirty="0" smtClean="0"/>
              <a:t>Problems arise if response is malformed (difficult to debug!)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 Programming Tools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CGI programs can be written in any language …</a:t>
            </a:r>
          </a:p>
          <a:p>
            <a:r>
              <a:rPr lang="en-GB" dirty="0" smtClean="0"/>
              <a:t>… but scripting language Perl has become the standard</a:t>
            </a:r>
          </a:p>
          <a:p>
            <a:r>
              <a:rPr lang="en-GB" b="1" dirty="0" err="1" smtClean="0"/>
              <a:t>CGI.pm</a:t>
            </a:r>
            <a:r>
              <a:rPr lang="en-GB" dirty="0" smtClean="0"/>
              <a:t> (a library) is used to simplify the handling of the request parameters and the construction of the response.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Example Perl CGI Script</a:t>
            </a:r>
          </a:p>
        </p:txBody>
      </p:sp>
      <p:pic>
        <p:nvPicPr>
          <p:cNvPr id="52227" name="Picture 3" descr="MPj03096280000[1]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24075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267744" y="5085184"/>
            <a:ext cx="657914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r"/>
            <a:r>
              <a:rPr lang="en-GB" dirty="0"/>
              <a:t>Execute script: </a:t>
            </a:r>
            <a:r>
              <a:rPr lang="en-GB" dirty="0">
                <a:hlinkClick r:id="rId5"/>
              </a:rPr>
              <a:t>http://</a:t>
            </a:r>
            <a:r>
              <a:rPr lang="en-GB" dirty="0" smtClean="0">
                <a:hlinkClick r:id="rId5"/>
              </a:rPr>
              <a:t>localhost:4567/</a:t>
            </a:r>
            <a:r>
              <a:rPr lang="en-GB" dirty="0">
                <a:hlinkClick r:id="rId5"/>
              </a:rPr>
              <a:t>beer_get.html</a:t>
            </a:r>
            <a:endParaRPr lang="en-GB" dirty="0"/>
          </a:p>
          <a:p>
            <a:pPr algn="r"/>
            <a:r>
              <a:rPr lang="en-GB" dirty="0"/>
              <a:t>                         </a:t>
            </a:r>
            <a:r>
              <a:rPr lang="en-GB" dirty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localhost:4567/beer_post.html</a:t>
            </a:r>
            <a:endParaRPr lang="en-GB" dirty="0" smtClean="0"/>
          </a:p>
          <a:p>
            <a:pPr algn="r"/>
            <a:r>
              <a:rPr lang="en-GB" dirty="0"/>
              <a:t>Code: </a:t>
            </a:r>
            <a:r>
              <a:rPr lang="en-GB" dirty="0">
                <a:hlinkClick r:id="rId7"/>
              </a:rPr>
              <a:t>http://</a:t>
            </a:r>
            <a:r>
              <a:rPr lang="en-GB" dirty="0" err="1">
                <a:hlinkClick r:id="rId7"/>
              </a:rPr>
              <a:t>bit.ly</a:t>
            </a:r>
            <a:r>
              <a:rPr lang="en-GB" dirty="0">
                <a:hlinkClick r:id="rId7"/>
              </a:rPr>
              <a:t>/</a:t>
            </a:r>
            <a:r>
              <a:rPr lang="en-GB" dirty="0" err="1">
                <a:hlinkClick r:id="rId7"/>
              </a:rPr>
              <a:t>YypumS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/>
              <a:t>Adding a CGI Program to a Webserver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A special directory, by convention called </a:t>
            </a:r>
            <a:r>
              <a:rPr lang="en-GB" sz="2000" dirty="0" err="1" smtClean="0">
                <a:solidFill>
                  <a:schemeClr val="accent2"/>
                </a:solidFill>
                <a:latin typeface="Verdana" pitchFamily="34" charset="0"/>
              </a:rPr>
              <a:t>cgi</a:t>
            </a:r>
            <a:r>
              <a:rPr lang="en-GB" sz="2000" dirty="0" smtClean="0">
                <a:solidFill>
                  <a:schemeClr val="accent2"/>
                </a:solidFill>
                <a:latin typeface="Verdana" pitchFamily="34" charset="0"/>
              </a:rPr>
              <a:t>-bin</a:t>
            </a:r>
            <a:r>
              <a:rPr lang="en-GB" dirty="0" smtClean="0"/>
              <a:t>, is provided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A server directive makes the directory a </a:t>
            </a:r>
            <a:r>
              <a:rPr lang="en-GB" b="1" dirty="0" smtClean="0">
                <a:solidFill>
                  <a:srgbClr val="FF3300"/>
                </a:solidFill>
              </a:rPr>
              <a:t>script folder</a:t>
            </a:r>
            <a:r>
              <a:rPr lang="en-GB" dirty="0" smtClean="0"/>
              <a:t> (all contents assumed to be scripts)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Script placed in the script folder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Scripts must be executable by the web server.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Script resource has URI </a:t>
            </a:r>
            <a:r>
              <a:rPr lang="en-GB" sz="2000" dirty="0" smtClean="0">
                <a:solidFill>
                  <a:schemeClr val="accent2"/>
                </a:solidFill>
                <a:latin typeface="Verdana" pitchFamily="34" charset="0"/>
              </a:rPr>
              <a:t>/</a:t>
            </a:r>
            <a:r>
              <a:rPr lang="en-GB" sz="2000" dirty="0" err="1" smtClean="0">
                <a:solidFill>
                  <a:schemeClr val="accent2"/>
                </a:solidFill>
                <a:latin typeface="Verdana" pitchFamily="34" charset="0"/>
              </a:rPr>
              <a:t>cgi</a:t>
            </a:r>
            <a:r>
              <a:rPr lang="en-GB" sz="2000" dirty="0" smtClean="0">
                <a:solidFill>
                  <a:schemeClr val="accent2"/>
                </a:solidFill>
                <a:latin typeface="Verdana" pitchFamily="34" charset="0"/>
              </a:rPr>
              <a:t>-bin/</a:t>
            </a:r>
            <a:r>
              <a:rPr lang="en-GB" sz="2000" dirty="0" err="1" smtClean="0">
                <a:solidFill>
                  <a:schemeClr val="accent2"/>
                </a:solidFill>
                <a:latin typeface="Verdana" pitchFamily="34" charset="0"/>
              </a:rPr>
              <a:t>script.pl</a:t>
            </a:r>
            <a:endParaRPr lang="en-GB" sz="2000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/>
              <a:t>Note: it is also possible to recognise a script by extension (</a:t>
            </a:r>
            <a:r>
              <a:rPr lang="en-GB" sz="2000" dirty="0" smtClean="0">
                <a:solidFill>
                  <a:schemeClr val="accent2"/>
                </a:solidFill>
                <a:latin typeface="Verdana" pitchFamily="34" charset="0"/>
              </a:rPr>
              <a:t>.</a:t>
            </a:r>
            <a:r>
              <a:rPr lang="en-GB" sz="2000" dirty="0" err="1" smtClean="0">
                <a:solidFill>
                  <a:schemeClr val="accent2"/>
                </a:solidFill>
                <a:latin typeface="Verdana" pitchFamily="34" charset="0"/>
              </a:rPr>
              <a:t>cgi</a:t>
            </a:r>
            <a:r>
              <a:rPr lang="en-GB" dirty="0" smtClean="0"/>
              <a:t> is common)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Must be executable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Resource URI would then be </a:t>
            </a:r>
            <a:r>
              <a:rPr lang="en-GB" sz="2000" dirty="0" smtClean="0">
                <a:solidFill>
                  <a:schemeClr val="accent2"/>
                </a:solidFill>
                <a:latin typeface="Verdana" pitchFamily="34" charset="0"/>
              </a:rPr>
              <a:t>/</a:t>
            </a:r>
            <a:r>
              <a:rPr lang="en-GB" sz="2000" dirty="0" err="1" smtClean="0">
                <a:solidFill>
                  <a:schemeClr val="accent2"/>
                </a:solidFill>
                <a:latin typeface="Verdana" pitchFamily="34" charset="0"/>
              </a:rPr>
              <a:t>afolder</a:t>
            </a:r>
            <a:r>
              <a:rPr lang="en-GB" sz="2000" dirty="0" smtClean="0">
                <a:solidFill>
                  <a:schemeClr val="accent2"/>
                </a:solidFill>
                <a:latin typeface="Verdana" pitchFamily="34" charset="0"/>
              </a:rPr>
              <a:t>/</a:t>
            </a:r>
            <a:r>
              <a:rPr lang="en-GB" sz="2000" dirty="0" err="1" smtClean="0">
                <a:solidFill>
                  <a:schemeClr val="accent2"/>
                </a:solidFill>
                <a:latin typeface="Verdana" pitchFamily="34" charset="0"/>
              </a:rPr>
              <a:t>myscript.cgi</a:t>
            </a:r>
            <a:endParaRPr lang="en-GB" sz="2000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/>
              <a:t>Disadvantages of Separate Process CGI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52513"/>
            <a:ext cx="7772400" cy="5040312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Using an external helper application is expensive</a:t>
            </a:r>
          </a:p>
          <a:p>
            <a:r>
              <a:rPr lang="en-GB" dirty="0" smtClean="0"/>
              <a:t>As well as the normal web server processing</a:t>
            </a:r>
          </a:p>
          <a:p>
            <a:pPr lvl="1"/>
            <a:r>
              <a:rPr lang="en-GB" sz="3200" dirty="0" smtClean="0"/>
              <a:t>A new process to run the helper application has to be created </a:t>
            </a:r>
          </a:p>
          <a:p>
            <a:pPr lvl="1"/>
            <a:r>
              <a:rPr lang="en-GB" sz="3200" dirty="0" smtClean="0"/>
              <a:t>If script is a Perl script, Perl interpreter has to start, script has to be compiled, script has to run.</a:t>
            </a:r>
          </a:p>
          <a:p>
            <a:pPr lvl="1"/>
            <a:r>
              <a:rPr lang="en-GB" sz="3200" dirty="0" smtClean="0"/>
              <a:t>Additional resources, e.g. connection to a database may be required (once for each request)</a:t>
            </a:r>
          </a:p>
          <a:p>
            <a:pPr lvl="1"/>
            <a:r>
              <a:rPr lang="en-GB" sz="3200" dirty="0" smtClean="0"/>
              <a:t>Additional resources have to be released when script completes its work.</a:t>
            </a:r>
          </a:p>
          <a:p>
            <a:pPr lvl="1"/>
            <a:r>
              <a:rPr lang="en-GB" sz="3200" dirty="0" smtClean="0"/>
              <a:t>Helper application has the be destroyed</a:t>
            </a:r>
          </a:p>
          <a:p>
            <a:r>
              <a:rPr lang="en-GB" dirty="0" smtClean="0"/>
              <a:t>Has to be done for every request!</a:t>
            </a:r>
          </a:p>
          <a:p>
            <a:r>
              <a:rPr lang="en-GB" dirty="0" smtClean="0"/>
              <a:t>Unacceptably heavy load on a busy website!</a:t>
            </a:r>
          </a:p>
          <a:p>
            <a:pPr lvl="1" eaLnBrk="1" hangingPunct="1"/>
            <a:endParaRPr lang="en-GB" sz="2000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CGI Technologies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Server Side Includes (SSI)</a:t>
            </a:r>
          </a:p>
          <a:p>
            <a:r>
              <a:rPr lang="en-GB" dirty="0" smtClean="0">
                <a:solidFill>
                  <a:schemeClr val="folHlink"/>
                </a:solidFill>
              </a:rPr>
              <a:t>Separate process CGI</a:t>
            </a:r>
          </a:p>
          <a:p>
            <a:r>
              <a:rPr lang="en-GB" dirty="0" smtClean="0">
                <a:solidFill>
                  <a:srgbClr val="FF3300"/>
                </a:solidFill>
              </a:rPr>
              <a:t>In-process CGI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19113"/>
            <a:ext cx="7772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GB" dirty="0" smtClean="0"/>
              <a:t>In-process CGI</a:t>
            </a:r>
            <a:br>
              <a:rPr lang="en-GB" dirty="0" smtClean="0"/>
            </a:br>
            <a:r>
              <a:rPr lang="en-GB" dirty="0" smtClean="0"/>
              <a:t>AKA “Web Container”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Idea is to process request in same process address space as the web server itself!</a:t>
            </a:r>
          </a:p>
          <a:p>
            <a:r>
              <a:rPr lang="en-GB" dirty="0" smtClean="0"/>
              <a:t>Overhead is limited to web server start up</a:t>
            </a:r>
          </a:p>
          <a:p>
            <a:pPr lvl="1"/>
            <a:r>
              <a:rPr lang="en-GB" dirty="0" smtClean="0"/>
              <a:t>Needed resources (scripting language interpreter, database connections, </a:t>
            </a:r>
            <a:r>
              <a:rPr lang="en-GB" dirty="0" err="1" smtClean="0"/>
              <a:t>etc</a:t>
            </a:r>
            <a:r>
              <a:rPr lang="en-GB" dirty="0" smtClean="0"/>
              <a:t>) loaded at server </a:t>
            </a:r>
            <a:r>
              <a:rPr lang="en-GB" dirty="0" err="1" smtClean="0"/>
              <a:t>startup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Needed resources already loaded when request received</a:t>
            </a:r>
          </a:p>
          <a:p>
            <a:pPr lvl="1"/>
            <a:r>
              <a:rPr lang="en-GB" dirty="0" smtClean="0"/>
              <a:t>Much more efficient processing</a:t>
            </a:r>
          </a:p>
          <a:p>
            <a:pPr lvl="1"/>
            <a:r>
              <a:rPr lang="en-GB" dirty="0" smtClean="0"/>
              <a:t>Essentially only function call overhead to satisfy a request</a:t>
            </a:r>
          </a:p>
          <a:p>
            <a:pPr lvl="1"/>
            <a:r>
              <a:rPr lang="en-GB" dirty="0" smtClean="0"/>
              <a:t>Needs more server memory</a:t>
            </a:r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22320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In-Process CGI Operation</a:t>
            </a: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395288" y="4613275"/>
            <a:ext cx="849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User sends request to web server application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57349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57351" name="Group 7"/>
          <p:cNvGrpSpPr>
            <a:grpSpLocks/>
          </p:cNvGrpSpPr>
          <p:nvPr/>
        </p:nvGrpSpPr>
        <p:grpSpPr bwMode="auto">
          <a:xfrm>
            <a:off x="6804025" y="1773238"/>
            <a:ext cx="1939925" cy="2617787"/>
            <a:chOff x="3878" y="754"/>
            <a:chExt cx="1222" cy="1649"/>
          </a:xfrm>
        </p:grpSpPr>
        <p:pic>
          <p:nvPicPr>
            <p:cNvPr id="57358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7359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3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7360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57361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cxnSp>
        <p:nvCxnSpPr>
          <p:cNvPr id="57352" name="AutoShape 12"/>
          <p:cNvCxnSpPr>
            <a:cxnSpLocks noChangeShapeType="1"/>
            <a:endCxn id="57353" idx="3"/>
          </p:cNvCxnSpPr>
          <p:nvPr/>
        </p:nvCxnSpPr>
        <p:spPr bwMode="auto">
          <a:xfrm rot="10800000">
            <a:off x="3427413" y="2997200"/>
            <a:ext cx="3589337" cy="244475"/>
          </a:xfrm>
          <a:prstGeom prst="curvedConnector3">
            <a:avLst>
              <a:gd name="adj1" fmla="val 4997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Rectangle 13"/>
          <p:cNvSpPr>
            <a:spLocks noChangeArrowheads="1"/>
          </p:cNvSpPr>
          <p:nvPr/>
        </p:nvSpPr>
        <p:spPr bwMode="auto">
          <a:xfrm>
            <a:off x="1474788" y="2276475"/>
            <a:ext cx="1952625" cy="143986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57354" name="Text Box 14"/>
          <p:cNvSpPr txBox="1">
            <a:spLocks noChangeArrowheads="1"/>
          </p:cNvSpPr>
          <p:nvPr/>
        </p:nvSpPr>
        <p:spPr bwMode="auto">
          <a:xfrm>
            <a:off x="1403350" y="3716338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57355" name="AutoShape 15"/>
          <p:cNvSpPr>
            <a:spLocks noChangeArrowheads="1"/>
          </p:cNvSpPr>
          <p:nvPr/>
        </p:nvSpPr>
        <p:spPr bwMode="auto">
          <a:xfrm>
            <a:off x="1474788" y="2852738"/>
            <a:ext cx="1512887" cy="792162"/>
          </a:xfrm>
          <a:prstGeom prst="hexagon">
            <a:avLst>
              <a:gd name="adj" fmla="val 47746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56" name="Text Box 16"/>
          <p:cNvSpPr txBox="1">
            <a:spLocks noChangeArrowheads="1"/>
          </p:cNvSpPr>
          <p:nvPr/>
        </p:nvSpPr>
        <p:spPr bwMode="auto">
          <a:xfrm>
            <a:off x="1550988" y="2787650"/>
            <a:ext cx="1425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In process</a:t>
            </a:r>
          </a:p>
          <a:p>
            <a:pPr algn="ctr"/>
            <a:r>
              <a:rPr lang="en-GB" sz="1800">
                <a:latin typeface="Verdana" pitchFamily="34" charset="0"/>
              </a:rPr>
              <a:t>Helper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353297" name="Text Box 17"/>
          <p:cNvSpPr txBox="1">
            <a:spLocks noChangeArrowheads="1"/>
          </p:cNvSpPr>
          <p:nvPr/>
        </p:nvSpPr>
        <p:spPr bwMode="auto">
          <a:xfrm>
            <a:off x="7019925" y="2492375"/>
            <a:ext cx="920750" cy="3460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sz="1600" dirty="0">
                <a:latin typeface="Comic Sans MS" pitchFamily="66" charset="0"/>
              </a:rPr>
              <a:t>request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37 -0.00416 L -0.53855 -0.014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9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7" grpId="0" animBg="1"/>
      <p:bldP spid="353297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22320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In-Process CGI Operation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95288" y="4468813"/>
            <a:ext cx="84978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Web server application “sees” that request is for a helper program.</a:t>
            </a:r>
          </a:p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Passes request as argument to method call to in-process helper application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58373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6804025" y="1773238"/>
            <a:ext cx="1939925" cy="2617787"/>
            <a:chOff x="3878" y="754"/>
            <a:chExt cx="1222" cy="1649"/>
          </a:xfrm>
        </p:grpSpPr>
        <p:pic>
          <p:nvPicPr>
            <p:cNvPr id="58384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8385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3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8386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58387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sp>
        <p:nvSpPr>
          <p:cNvPr id="58376" name="Rectangle 12"/>
          <p:cNvSpPr>
            <a:spLocks noChangeArrowheads="1"/>
          </p:cNvSpPr>
          <p:nvPr/>
        </p:nvSpPr>
        <p:spPr bwMode="auto">
          <a:xfrm>
            <a:off x="1474788" y="2276475"/>
            <a:ext cx="1952625" cy="143986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58377" name="Text Box 13"/>
          <p:cNvSpPr txBox="1">
            <a:spLocks noChangeArrowheads="1"/>
          </p:cNvSpPr>
          <p:nvPr/>
        </p:nvSpPr>
        <p:spPr bwMode="auto">
          <a:xfrm>
            <a:off x="1403350" y="3716338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58378" name="AutoShape 14"/>
          <p:cNvSpPr>
            <a:spLocks noChangeArrowheads="1"/>
          </p:cNvSpPr>
          <p:nvPr/>
        </p:nvSpPr>
        <p:spPr bwMode="auto">
          <a:xfrm>
            <a:off x="1474788" y="2852738"/>
            <a:ext cx="1512887" cy="792162"/>
          </a:xfrm>
          <a:prstGeom prst="hexagon">
            <a:avLst>
              <a:gd name="adj" fmla="val 47746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1547813" y="2787650"/>
            <a:ext cx="1425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In-process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Helper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355344" name="Text Box 16"/>
          <p:cNvSpPr txBox="1">
            <a:spLocks noChangeArrowheads="1"/>
          </p:cNvSpPr>
          <p:nvPr/>
        </p:nvSpPr>
        <p:spPr bwMode="auto">
          <a:xfrm>
            <a:off x="2124075" y="2420938"/>
            <a:ext cx="920750" cy="3460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sz="1600" dirty="0">
                <a:latin typeface="Comic Sans MS" pitchFamily="66" charset="0"/>
              </a:rPr>
              <a:t>request</a:t>
            </a:r>
          </a:p>
        </p:txBody>
      </p:sp>
      <p:grpSp>
        <p:nvGrpSpPr>
          <p:cNvPr id="355345" name="Group 17"/>
          <p:cNvGrpSpPr>
            <a:grpSpLocks/>
          </p:cNvGrpSpPr>
          <p:nvPr/>
        </p:nvGrpSpPr>
        <p:grpSpPr bwMode="auto">
          <a:xfrm>
            <a:off x="2973388" y="2593975"/>
            <a:ext cx="1387475" cy="652463"/>
            <a:chOff x="1873" y="1634"/>
            <a:chExt cx="874" cy="411"/>
          </a:xfrm>
        </p:grpSpPr>
        <p:cxnSp>
          <p:nvCxnSpPr>
            <p:cNvPr id="58382" name="AutoShape 18"/>
            <p:cNvCxnSpPr>
              <a:cxnSpLocks noChangeShapeType="1"/>
              <a:stCxn id="355344" idx="3"/>
              <a:endCxn id="58379" idx="3"/>
            </p:cNvCxnSpPr>
            <p:nvPr/>
          </p:nvCxnSpPr>
          <p:spPr bwMode="auto">
            <a:xfrm flipH="1">
              <a:off x="1873" y="1634"/>
              <a:ext cx="45" cy="411"/>
            </a:xfrm>
            <a:prstGeom prst="curvedConnector3">
              <a:avLst>
                <a:gd name="adj1" fmla="val -32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383" name="Text Box 19"/>
            <p:cNvSpPr txBox="1">
              <a:spLocks noChangeArrowheads="1"/>
            </p:cNvSpPr>
            <p:nvPr/>
          </p:nvSpPr>
          <p:spPr bwMode="auto">
            <a:xfrm>
              <a:off x="2018" y="1706"/>
              <a:ext cx="72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 sz="1400">
                  <a:latin typeface="Comic Sans MS" pitchFamily="66" charset="0"/>
                </a:rPr>
                <a:t>Method call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5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865E-6 L 0.05573 0.03583 C 0.06805 0.04322 0.07569 0.05455 0.07569 0.06634 C 0.07569 0.07952 0.06805 0.09038 0.05573 0.09778 L 1.11111E-6 0.13384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355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6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22320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In-Process CGI Operation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395288" y="4468813"/>
            <a:ext cx="8497887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In process helper application processes request data and creates HTTP response payload</a:t>
            </a:r>
          </a:p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Results of processing added to response object</a:t>
            </a:r>
          </a:p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Response object returned from in-process helper (as embedded HTML)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59397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59399" name="Group 7"/>
          <p:cNvGrpSpPr>
            <a:grpSpLocks/>
          </p:cNvGrpSpPr>
          <p:nvPr/>
        </p:nvGrpSpPr>
        <p:grpSpPr bwMode="auto">
          <a:xfrm>
            <a:off x="6804025" y="1773238"/>
            <a:ext cx="1939925" cy="2617787"/>
            <a:chOff x="3878" y="754"/>
            <a:chExt cx="1222" cy="1649"/>
          </a:xfrm>
        </p:grpSpPr>
        <p:pic>
          <p:nvPicPr>
            <p:cNvPr id="59409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9410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3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9411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59412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sp>
        <p:nvSpPr>
          <p:cNvPr id="59400" name="Rectangle 12"/>
          <p:cNvSpPr>
            <a:spLocks noChangeArrowheads="1"/>
          </p:cNvSpPr>
          <p:nvPr/>
        </p:nvSpPr>
        <p:spPr bwMode="auto">
          <a:xfrm>
            <a:off x="1474788" y="2276475"/>
            <a:ext cx="1952625" cy="143986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59401" name="Text Box 13"/>
          <p:cNvSpPr txBox="1">
            <a:spLocks noChangeArrowheads="1"/>
          </p:cNvSpPr>
          <p:nvPr/>
        </p:nvSpPr>
        <p:spPr bwMode="auto">
          <a:xfrm>
            <a:off x="1403350" y="3716338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59402" name="AutoShape 14"/>
          <p:cNvSpPr>
            <a:spLocks noChangeArrowheads="1"/>
          </p:cNvSpPr>
          <p:nvPr/>
        </p:nvSpPr>
        <p:spPr bwMode="auto">
          <a:xfrm>
            <a:off x="1474788" y="2852738"/>
            <a:ext cx="1512887" cy="792162"/>
          </a:xfrm>
          <a:prstGeom prst="hexagon">
            <a:avLst>
              <a:gd name="adj" fmla="val 47746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3" name="Text Box 15"/>
          <p:cNvSpPr txBox="1">
            <a:spLocks noChangeArrowheads="1"/>
          </p:cNvSpPr>
          <p:nvPr/>
        </p:nvSpPr>
        <p:spPr bwMode="auto">
          <a:xfrm>
            <a:off x="1547813" y="2787650"/>
            <a:ext cx="1425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In-process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Helper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357392" name="Text Box 16"/>
          <p:cNvSpPr txBox="1">
            <a:spLocks noChangeArrowheads="1"/>
          </p:cNvSpPr>
          <p:nvPr/>
        </p:nvSpPr>
        <p:spPr bwMode="auto">
          <a:xfrm>
            <a:off x="1979613" y="3429000"/>
            <a:ext cx="920750" cy="346075"/>
          </a:xfrm>
          <a:prstGeom prst="rect">
            <a:avLst/>
          </a:prstGeom>
          <a:solidFill>
            <a:srgbClr val="EEECE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sz="1600">
                <a:latin typeface="Comic Sans MS" pitchFamily="66" charset="0"/>
              </a:rPr>
              <a:t>request</a:t>
            </a:r>
          </a:p>
        </p:txBody>
      </p:sp>
      <p:grpSp>
        <p:nvGrpSpPr>
          <p:cNvPr id="357393" name="Group 17"/>
          <p:cNvGrpSpPr>
            <a:grpSpLocks/>
          </p:cNvGrpSpPr>
          <p:nvPr/>
        </p:nvGrpSpPr>
        <p:grpSpPr bwMode="auto">
          <a:xfrm>
            <a:off x="2987675" y="1557338"/>
            <a:ext cx="2017713" cy="2808287"/>
            <a:chOff x="2562" y="935"/>
            <a:chExt cx="1271" cy="1769"/>
          </a:xfrm>
        </p:grpSpPr>
        <p:sp>
          <p:nvSpPr>
            <p:cNvPr id="59407" name="Document"/>
            <p:cNvSpPr>
              <a:spLocks noEditPoints="1" noChangeArrowheads="1"/>
            </p:cNvSpPr>
            <p:nvPr/>
          </p:nvSpPr>
          <p:spPr bwMode="auto">
            <a:xfrm>
              <a:off x="2562" y="935"/>
              <a:ext cx="1271" cy="1769"/>
            </a:xfrm>
            <a:custGeom>
              <a:avLst/>
              <a:gdLst>
                <a:gd name="T0" fmla="*/ 633 w 21600"/>
                <a:gd name="T1" fmla="*/ 1772 h 21600"/>
                <a:gd name="T2" fmla="*/ 5 w 21600"/>
                <a:gd name="T3" fmla="*/ 889 h 21600"/>
                <a:gd name="T4" fmla="*/ 633 w 21600"/>
                <a:gd name="T5" fmla="*/ 7 h 21600"/>
                <a:gd name="T6" fmla="*/ 1277 w 21600"/>
                <a:gd name="T7" fmla="*/ 872 h 21600"/>
                <a:gd name="T8" fmla="*/ 633 w 21600"/>
                <a:gd name="T9" fmla="*/ 1772 h 21600"/>
                <a:gd name="T10" fmla="*/ 0 w 21600"/>
                <a:gd name="T11" fmla="*/ 0 h 21600"/>
                <a:gd name="T12" fmla="*/ 1271 w 21600"/>
                <a:gd name="T13" fmla="*/ 0 h 21600"/>
                <a:gd name="T14" fmla="*/ 1271 w 21600"/>
                <a:gd name="T15" fmla="*/ 176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818 h 21600"/>
                <a:gd name="T26" fmla="*/ 20614 w 21600"/>
                <a:gd name="T27" fmla="*/ 1643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400">
                  <a:latin typeface="Verdana" pitchFamily="34" charset="0"/>
                </a:rPr>
                <a:t>HTTP header info</a:t>
              </a:r>
            </a:p>
          </p:txBody>
        </p:sp>
        <p:sp>
          <p:nvSpPr>
            <p:cNvPr id="59408" name="Document"/>
            <p:cNvSpPr>
              <a:spLocks noEditPoints="1" noChangeArrowheads="1"/>
            </p:cNvSpPr>
            <p:nvPr/>
          </p:nvSpPr>
          <p:spPr bwMode="auto">
            <a:xfrm>
              <a:off x="2699" y="1253"/>
              <a:ext cx="852" cy="1140"/>
            </a:xfrm>
            <a:custGeom>
              <a:avLst/>
              <a:gdLst>
                <a:gd name="T0" fmla="*/ 424 w 21600"/>
                <a:gd name="T1" fmla="*/ 1142 h 21600"/>
                <a:gd name="T2" fmla="*/ 3 w 21600"/>
                <a:gd name="T3" fmla="*/ 573 h 21600"/>
                <a:gd name="T4" fmla="*/ 424 w 21600"/>
                <a:gd name="T5" fmla="*/ 4 h 21600"/>
                <a:gd name="T6" fmla="*/ 856 w 21600"/>
                <a:gd name="T7" fmla="*/ 562 h 21600"/>
                <a:gd name="T8" fmla="*/ 424 w 21600"/>
                <a:gd name="T9" fmla="*/ 1142 h 21600"/>
                <a:gd name="T10" fmla="*/ 0 w 21600"/>
                <a:gd name="T11" fmla="*/ 0 h 21600"/>
                <a:gd name="T12" fmla="*/ 852 w 21600"/>
                <a:gd name="T13" fmla="*/ 0 h 21600"/>
                <a:gd name="T14" fmla="*/ 852 w 21600"/>
                <a:gd name="T15" fmla="*/ 114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89 w 21600"/>
                <a:gd name="T25" fmla="*/ 815 h 21600"/>
                <a:gd name="T26" fmla="*/ 20611 w 21600"/>
                <a:gd name="T27" fmla="*/ 1642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400">
                  <a:latin typeface="Verdana" pitchFamily="34" charset="0"/>
                </a:rPr>
                <a:t>&lt;html&gt;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&lt;head&gt;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&lt;/head&gt;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&lt;body&gt;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: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&lt;/body&gt;</a:t>
              </a:r>
            </a:p>
            <a:p>
              <a:r>
                <a:rPr lang="en-GB" sz="1400">
                  <a:latin typeface="Verdana" pitchFamily="34" charset="0"/>
                </a:rPr>
                <a:t>&lt;/head&gt;</a:t>
              </a:r>
            </a:p>
            <a:p>
              <a:endParaRPr lang="en-GB" sz="1400">
                <a:latin typeface="Verdana" pitchFamily="34" charset="0"/>
              </a:endParaRPr>
            </a:p>
          </p:txBody>
        </p:sp>
      </p:grpSp>
      <p:sp>
        <p:nvSpPr>
          <p:cNvPr id="357396" name="Rectangle 20"/>
          <p:cNvSpPr>
            <a:spLocks noChangeArrowheads="1"/>
          </p:cNvSpPr>
          <p:nvPr/>
        </p:nvSpPr>
        <p:spPr bwMode="auto">
          <a:xfrm>
            <a:off x="2124075" y="3357563"/>
            <a:ext cx="647700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GB" sz="1600" dirty="0">
                <a:latin typeface="Comic Sans MS" pitchFamily="66" charset="0"/>
              </a:rPr>
              <a:t>&lt;…&gt;..</a:t>
            </a:r>
            <a:br>
              <a:rPr lang="en-GB" sz="1600" dirty="0">
                <a:latin typeface="Comic Sans MS" pitchFamily="66" charset="0"/>
              </a:rPr>
            </a:br>
            <a:r>
              <a:rPr lang="en-GB" sz="1600" dirty="0">
                <a:latin typeface="Comic Sans MS" pitchFamily="66" charset="0"/>
              </a:rPr>
              <a:t>&lt;/..&gt;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7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57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7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33657E-6 L 0.12986 -0.0732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3" y="-367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3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92" grpId="0" animBg="1"/>
      <p:bldP spid="357396" grpId="0" animBg="1"/>
      <p:bldP spid="35739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00"/>
                </a:solidFill>
              </a:rPr>
              <a:t>The need to serve more than static pages … a conversation</a:t>
            </a:r>
          </a:p>
          <a:p>
            <a:r>
              <a:rPr lang="en-GB" dirty="0" smtClean="0"/>
              <a:t>Dynamic content</a:t>
            </a:r>
          </a:p>
          <a:p>
            <a:r>
              <a:rPr lang="en-GB" dirty="0" smtClean="0"/>
              <a:t>CGI Operation</a:t>
            </a:r>
          </a:p>
          <a:p>
            <a:r>
              <a:rPr lang="en-GB" dirty="0" smtClean="0"/>
              <a:t>More on the HTTP request</a:t>
            </a:r>
          </a:p>
          <a:p>
            <a:r>
              <a:rPr lang="en-GB" dirty="0" smtClean="0"/>
              <a:t>CGI Technologies</a:t>
            </a:r>
          </a:p>
          <a:p>
            <a:r>
              <a:rPr lang="en-GB" dirty="0" smtClean="0"/>
              <a:t>REST</a:t>
            </a:r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50825" y="2205038"/>
            <a:ext cx="5616575" cy="22320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In-Process CGI Operation</a:t>
            </a:r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395288" y="4468813"/>
            <a:ext cx="8497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buFontTx/>
              <a:buChar char="•"/>
            </a:pPr>
            <a:r>
              <a:rPr lang="en-GB">
                <a:latin typeface="Garamond" pitchFamily="18" charset="0"/>
              </a:rPr>
              <a:t> Results returned to client as static html</a:t>
            </a:r>
            <a:endParaRPr lang="en-GB" sz="2000">
              <a:latin typeface="Courier New" pitchFamily="49" charset="0"/>
            </a:endParaRPr>
          </a:p>
        </p:txBody>
      </p:sp>
      <p:sp>
        <p:nvSpPr>
          <p:cNvPr id="60421" name="tower"/>
          <p:cNvSpPr>
            <a:spLocks noEditPoints="1" noChangeArrowheads="1"/>
          </p:cNvSpPr>
          <p:nvPr/>
        </p:nvSpPr>
        <p:spPr bwMode="auto">
          <a:xfrm>
            <a:off x="395288" y="1484313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979613" y="1773238"/>
            <a:ext cx="332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Web server machine</a:t>
            </a:r>
          </a:p>
        </p:txBody>
      </p:sp>
      <p:grpSp>
        <p:nvGrpSpPr>
          <p:cNvPr id="60423" name="Group 7"/>
          <p:cNvGrpSpPr>
            <a:grpSpLocks/>
          </p:cNvGrpSpPr>
          <p:nvPr/>
        </p:nvGrpSpPr>
        <p:grpSpPr bwMode="auto">
          <a:xfrm>
            <a:off x="6804025" y="1773238"/>
            <a:ext cx="1939925" cy="2617787"/>
            <a:chOff x="3878" y="754"/>
            <a:chExt cx="1222" cy="1649"/>
          </a:xfrm>
        </p:grpSpPr>
        <p:pic>
          <p:nvPicPr>
            <p:cNvPr id="60431" name="Picture 8" descr="j019538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981"/>
              <a:ext cx="1131" cy="1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0432" name="Picture 9" descr="brow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2" y="993"/>
              <a:ext cx="499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0433" name="Text Box 10"/>
            <p:cNvSpPr txBox="1">
              <a:spLocks noChangeArrowheads="1"/>
            </p:cNvSpPr>
            <p:nvPr/>
          </p:nvSpPr>
          <p:spPr bwMode="auto">
            <a:xfrm>
              <a:off x="4422" y="2115"/>
              <a:ext cx="5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user</a:t>
              </a:r>
            </a:p>
          </p:txBody>
        </p:sp>
        <p:sp>
          <p:nvSpPr>
            <p:cNvPr id="60434" name="Text Box 11"/>
            <p:cNvSpPr txBox="1">
              <a:spLocks noChangeArrowheads="1"/>
            </p:cNvSpPr>
            <p:nvPr/>
          </p:nvSpPr>
          <p:spPr bwMode="auto">
            <a:xfrm>
              <a:off x="3878" y="754"/>
              <a:ext cx="8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r>
                <a:rPr lang="en-GB">
                  <a:latin typeface="Verdana" pitchFamily="34" charset="0"/>
                </a:rPr>
                <a:t>browser</a:t>
              </a:r>
            </a:p>
          </p:txBody>
        </p:sp>
      </p:grpSp>
      <p:sp>
        <p:nvSpPr>
          <p:cNvPr id="60424" name="Rectangle 12"/>
          <p:cNvSpPr>
            <a:spLocks noChangeArrowheads="1"/>
          </p:cNvSpPr>
          <p:nvPr/>
        </p:nvSpPr>
        <p:spPr bwMode="auto">
          <a:xfrm>
            <a:off x="1474788" y="2276475"/>
            <a:ext cx="1952625" cy="1439863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60425" name="Text Box 13"/>
          <p:cNvSpPr txBox="1">
            <a:spLocks noChangeArrowheads="1"/>
          </p:cNvSpPr>
          <p:nvPr/>
        </p:nvSpPr>
        <p:spPr bwMode="auto">
          <a:xfrm>
            <a:off x="1403350" y="3716338"/>
            <a:ext cx="230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Web server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sp>
        <p:nvSpPr>
          <p:cNvPr id="60426" name="AutoShape 14"/>
          <p:cNvSpPr>
            <a:spLocks noChangeArrowheads="1"/>
          </p:cNvSpPr>
          <p:nvPr/>
        </p:nvSpPr>
        <p:spPr bwMode="auto">
          <a:xfrm>
            <a:off x="1474788" y="2852738"/>
            <a:ext cx="1512887" cy="792162"/>
          </a:xfrm>
          <a:prstGeom prst="hexagon">
            <a:avLst>
              <a:gd name="adj" fmla="val 47746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7" name="Text Box 15"/>
          <p:cNvSpPr txBox="1">
            <a:spLocks noChangeArrowheads="1"/>
          </p:cNvSpPr>
          <p:nvPr/>
        </p:nvSpPr>
        <p:spPr bwMode="auto">
          <a:xfrm>
            <a:off x="1547813" y="2787650"/>
            <a:ext cx="14255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 algn="ctr"/>
            <a:r>
              <a:rPr lang="en-GB" sz="1800">
                <a:latin typeface="Verdana" pitchFamily="34" charset="0"/>
              </a:rPr>
              <a:t>In-process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Helper</a:t>
            </a:r>
            <a:br>
              <a:rPr lang="en-GB" sz="1800">
                <a:latin typeface="Verdana" pitchFamily="34" charset="0"/>
              </a:rPr>
            </a:br>
            <a:r>
              <a:rPr lang="en-GB" sz="1800">
                <a:latin typeface="Verdana" pitchFamily="34" charset="0"/>
              </a:rPr>
              <a:t>application</a:t>
            </a:r>
          </a:p>
        </p:txBody>
      </p:sp>
      <p:grpSp>
        <p:nvGrpSpPr>
          <p:cNvPr id="359440" name="Group 16"/>
          <p:cNvGrpSpPr>
            <a:grpSpLocks/>
          </p:cNvGrpSpPr>
          <p:nvPr/>
        </p:nvGrpSpPr>
        <p:grpSpPr bwMode="auto">
          <a:xfrm>
            <a:off x="2987675" y="1557338"/>
            <a:ext cx="2017713" cy="2808287"/>
            <a:chOff x="2562" y="935"/>
            <a:chExt cx="1271" cy="1769"/>
          </a:xfrm>
          <a:solidFill>
            <a:schemeClr val="bg2"/>
          </a:solidFill>
        </p:grpSpPr>
        <p:sp>
          <p:nvSpPr>
            <p:cNvPr id="60429" name="Document"/>
            <p:cNvSpPr>
              <a:spLocks noEditPoints="1" noChangeArrowheads="1"/>
            </p:cNvSpPr>
            <p:nvPr/>
          </p:nvSpPr>
          <p:spPr bwMode="auto">
            <a:xfrm>
              <a:off x="2562" y="935"/>
              <a:ext cx="1271" cy="1769"/>
            </a:xfrm>
            <a:custGeom>
              <a:avLst/>
              <a:gdLst>
                <a:gd name="T0" fmla="*/ 633 w 21600"/>
                <a:gd name="T1" fmla="*/ 1772 h 21600"/>
                <a:gd name="T2" fmla="*/ 5 w 21600"/>
                <a:gd name="T3" fmla="*/ 889 h 21600"/>
                <a:gd name="T4" fmla="*/ 633 w 21600"/>
                <a:gd name="T5" fmla="*/ 7 h 21600"/>
                <a:gd name="T6" fmla="*/ 1277 w 21600"/>
                <a:gd name="T7" fmla="*/ 872 h 21600"/>
                <a:gd name="T8" fmla="*/ 633 w 21600"/>
                <a:gd name="T9" fmla="*/ 1772 h 21600"/>
                <a:gd name="T10" fmla="*/ 0 w 21600"/>
                <a:gd name="T11" fmla="*/ 0 h 21600"/>
                <a:gd name="T12" fmla="*/ 1271 w 21600"/>
                <a:gd name="T13" fmla="*/ 0 h 21600"/>
                <a:gd name="T14" fmla="*/ 1271 w 21600"/>
                <a:gd name="T15" fmla="*/ 176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69 w 21600"/>
                <a:gd name="T25" fmla="*/ 818 h 21600"/>
                <a:gd name="T26" fmla="*/ 20614 w 21600"/>
                <a:gd name="T27" fmla="*/ 1643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400">
                  <a:latin typeface="Verdana" pitchFamily="34" charset="0"/>
                </a:rPr>
                <a:t>HTTP header info</a:t>
              </a:r>
            </a:p>
          </p:txBody>
        </p:sp>
        <p:sp>
          <p:nvSpPr>
            <p:cNvPr id="60430" name="Document"/>
            <p:cNvSpPr>
              <a:spLocks noEditPoints="1" noChangeArrowheads="1"/>
            </p:cNvSpPr>
            <p:nvPr/>
          </p:nvSpPr>
          <p:spPr bwMode="auto">
            <a:xfrm>
              <a:off x="2699" y="1253"/>
              <a:ext cx="852" cy="1140"/>
            </a:xfrm>
            <a:custGeom>
              <a:avLst/>
              <a:gdLst>
                <a:gd name="T0" fmla="*/ 424 w 21600"/>
                <a:gd name="T1" fmla="*/ 1142 h 21600"/>
                <a:gd name="T2" fmla="*/ 3 w 21600"/>
                <a:gd name="T3" fmla="*/ 573 h 21600"/>
                <a:gd name="T4" fmla="*/ 424 w 21600"/>
                <a:gd name="T5" fmla="*/ 4 h 21600"/>
                <a:gd name="T6" fmla="*/ 856 w 21600"/>
                <a:gd name="T7" fmla="*/ 562 h 21600"/>
                <a:gd name="T8" fmla="*/ 424 w 21600"/>
                <a:gd name="T9" fmla="*/ 1142 h 21600"/>
                <a:gd name="T10" fmla="*/ 0 w 21600"/>
                <a:gd name="T11" fmla="*/ 0 h 21600"/>
                <a:gd name="T12" fmla="*/ 852 w 21600"/>
                <a:gd name="T13" fmla="*/ 0 h 21600"/>
                <a:gd name="T14" fmla="*/ 852 w 21600"/>
                <a:gd name="T15" fmla="*/ 114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989 w 21600"/>
                <a:gd name="T25" fmla="*/ 815 h 21600"/>
                <a:gd name="T26" fmla="*/ 20611 w 21600"/>
                <a:gd name="T27" fmla="*/ 1642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r>
                <a:rPr lang="en-GB" sz="1400">
                  <a:latin typeface="Verdana" pitchFamily="34" charset="0"/>
                </a:rPr>
                <a:t>&lt;html&gt;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&lt;head&gt;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&lt;/head&gt;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&lt;body&gt;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:</a:t>
              </a:r>
              <a:br>
                <a:rPr lang="en-GB" sz="1400">
                  <a:latin typeface="Verdana" pitchFamily="34" charset="0"/>
                </a:rPr>
              </a:br>
              <a:r>
                <a:rPr lang="en-GB" sz="1400">
                  <a:latin typeface="Verdana" pitchFamily="34" charset="0"/>
                </a:rPr>
                <a:t>&lt;/body&gt;</a:t>
              </a:r>
            </a:p>
            <a:p>
              <a:r>
                <a:rPr lang="en-GB" sz="1400">
                  <a:latin typeface="Verdana" pitchFamily="34" charset="0"/>
                </a:rPr>
                <a:t>&lt;/head&gt;</a:t>
              </a:r>
            </a:p>
            <a:p>
              <a:endParaRPr lang="en-GB" sz="1400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19325E-6 L 0.37795 -0.0471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89" y="-2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Examples of in-process CGI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Various Apache modules</a:t>
            </a:r>
          </a:p>
          <a:p>
            <a:pPr lvl="1">
              <a:lnSpc>
                <a:spcPct val="80000"/>
              </a:lnSpc>
            </a:pPr>
            <a:r>
              <a:rPr lang="en-GB" i="1" dirty="0" err="1" smtClean="0"/>
              <a:t>mod_perl</a:t>
            </a:r>
            <a:r>
              <a:rPr lang="en-GB" dirty="0" smtClean="0"/>
              <a:t> – embedded </a:t>
            </a:r>
            <a:r>
              <a:rPr lang="en-GB" dirty="0" err="1" smtClean="0"/>
              <a:t>perl</a:t>
            </a:r>
            <a:r>
              <a:rPr lang="en-GB" dirty="0" smtClean="0"/>
              <a:t> interpreter and </a:t>
            </a:r>
            <a:r>
              <a:rPr lang="en-GB" dirty="0" err="1" smtClean="0"/>
              <a:t>CGI.pm</a:t>
            </a:r>
            <a:r>
              <a:rPr lang="en-GB" dirty="0" smtClean="0"/>
              <a:t> libraries</a:t>
            </a:r>
          </a:p>
          <a:p>
            <a:pPr lvl="1">
              <a:lnSpc>
                <a:spcPct val="80000"/>
              </a:lnSpc>
            </a:pPr>
            <a:r>
              <a:rPr lang="en-GB" i="1" dirty="0" err="1" smtClean="0"/>
              <a:t>mod_python</a:t>
            </a:r>
            <a:r>
              <a:rPr lang="en-GB" dirty="0" smtClean="0"/>
              <a:t> – embedded python interpreter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eaLnBrk="1" hangingPunct="1"/>
            <a:r>
              <a:rPr lang="en-GB" dirty="0" smtClean="0"/>
              <a:t>Other in-process CGI systems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ASP (active server pages) 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Standard on windows IIS. Available for Apache from </a:t>
            </a:r>
            <a:r>
              <a:rPr lang="en-GB" sz="2800" i="1" dirty="0" err="1" smtClean="0"/>
              <a:t>Chillisoft</a:t>
            </a:r>
            <a:endParaRPr lang="en-GB" sz="2800" i="1" dirty="0" smtClean="0"/>
          </a:p>
          <a:p>
            <a:pPr lvl="1">
              <a:lnSpc>
                <a:spcPct val="80000"/>
              </a:lnSpc>
            </a:pPr>
            <a:r>
              <a:rPr lang="en-GB" sz="2800" dirty="0" smtClean="0"/>
              <a:t>Any scripting language (visual basic and JavaScript as standard)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Special embedded tags in HTML (similar to SSI) signals processing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dirty="0" smtClean="0"/>
              <a:t>Other in-process CGI systems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Java Servlets and JSP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Available in Tomcat web container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Java language only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Servlet handles HTTP request and response as Java objects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GET and POST processing handled as methods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JSP (java server pages) used to display results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PHP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Probably most popular in-process CGI system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Works with Apache, IIS and standalone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Special Perl-like programming language used in embedded tags in HTML pages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Programming code interpreted by PHP interpreter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Request parameters can be manipulated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Response constructed (usually by replacement of PHP statements by HTML)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Response returned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Powerful database support makes it a popular choice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Simple PHP Script</a:t>
            </a:r>
          </a:p>
        </p:txBody>
      </p:sp>
      <p:pic>
        <p:nvPicPr>
          <p:cNvPr id="65539" name="Picture 3" descr="MPj03096280000[1]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138" y="2216150"/>
            <a:ext cx="3657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508625" y="4852988"/>
            <a:ext cx="33115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en-GB" dirty="0"/>
              <a:t>Execute script: </a:t>
            </a:r>
            <a:r>
              <a:rPr lang="en-GB" dirty="0" smtClean="0">
                <a:hlinkClick r:id="rId5"/>
              </a:rPr>
              <a:t>beer.php</a:t>
            </a:r>
            <a:endParaRPr lang="en-GB" dirty="0" smtClean="0"/>
          </a:p>
          <a:p>
            <a:pPr algn="r">
              <a:spcBef>
                <a:spcPct val="50000"/>
              </a:spcBef>
            </a:pPr>
            <a:r>
              <a:rPr lang="en-GB" dirty="0" err="1" smtClean="0">
                <a:hlinkClick r:id="rId6"/>
              </a:rPr>
              <a:t>echo_params.php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This Session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</a:rPr>
              <a:t>The need to serve more than static pages … a conversation</a:t>
            </a:r>
          </a:p>
          <a:p>
            <a:r>
              <a:rPr lang="en-GB" dirty="0">
                <a:solidFill>
                  <a:schemeClr val="folHlink"/>
                </a:solidFill>
              </a:rPr>
              <a:t>Dynamic content</a:t>
            </a:r>
          </a:p>
          <a:p>
            <a:r>
              <a:rPr lang="en-GB" dirty="0">
                <a:solidFill>
                  <a:schemeClr val="folHlink"/>
                </a:solidFill>
              </a:rPr>
              <a:t>CGI Operation</a:t>
            </a:r>
          </a:p>
          <a:p>
            <a:r>
              <a:rPr lang="en-GB" dirty="0">
                <a:solidFill>
                  <a:schemeClr val="folHlink"/>
                </a:solidFill>
              </a:rPr>
              <a:t>More on the HTTP request</a:t>
            </a:r>
          </a:p>
          <a:p>
            <a:r>
              <a:rPr lang="en-GB" dirty="0">
                <a:solidFill>
                  <a:schemeClr val="folHlink"/>
                </a:solidFill>
              </a:rPr>
              <a:t>CGI Technologies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REST</a:t>
            </a:r>
          </a:p>
          <a:p>
            <a:pPr marL="0" indent="0"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6995995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err="1" smtClean="0">
                <a:solidFill>
                  <a:schemeClr val="accent4"/>
                </a:solidFill>
              </a:rPr>
              <a:t>RE</a:t>
            </a:r>
            <a:r>
              <a:rPr lang="en-GB" i="1" dirty="0" err="1" smtClean="0"/>
              <a:t>presentational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S</a:t>
            </a:r>
            <a:r>
              <a:rPr lang="en-GB" i="1" dirty="0" smtClean="0"/>
              <a:t>tate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T</a:t>
            </a:r>
            <a:r>
              <a:rPr lang="en-GB" i="1" dirty="0" smtClean="0"/>
              <a:t>ransfer</a:t>
            </a:r>
            <a:r>
              <a:rPr lang="en-GB" dirty="0" smtClean="0"/>
              <a:t> (REST)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err="1" smtClean="0">
                <a:solidFill>
                  <a:schemeClr val="accent4"/>
                </a:solidFill>
              </a:rPr>
              <a:t>RE</a:t>
            </a:r>
            <a:r>
              <a:rPr lang="en-GB" i="1" dirty="0" err="1" smtClean="0"/>
              <a:t>presentational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S</a:t>
            </a:r>
            <a:r>
              <a:rPr lang="en-GB" i="1" dirty="0" smtClean="0"/>
              <a:t>tate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T</a:t>
            </a:r>
            <a:r>
              <a:rPr lang="en-GB" i="1" dirty="0" smtClean="0"/>
              <a:t>ransfer</a:t>
            </a:r>
            <a:r>
              <a:rPr lang="en-GB" dirty="0" smtClean="0"/>
              <a:t> (REST)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000" b="1" i="1" dirty="0" smtClean="0">
                <a:solidFill>
                  <a:schemeClr val="accent2"/>
                </a:solidFill>
              </a:rPr>
              <a:t>Key Idea</a:t>
            </a:r>
            <a:endParaRPr lang="en-GB" sz="4000" dirty="0"/>
          </a:p>
          <a:p>
            <a:pPr marL="0" indent="0" algn="ctr">
              <a:buNone/>
            </a:pPr>
            <a:r>
              <a:rPr lang="en-GB" sz="4000" dirty="0" smtClean="0"/>
              <a:t>Instead </a:t>
            </a:r>
            <a:r>
              <a:rPr lang="en-GB" sz="4000" dirty="0" smtClean="0"/>
              <a:t>of a program that returns HTML have an “API” that returns </a:t>
            </a:r>
            <a:r>
              <a:rPr lang="en-GB" sz="4000" dirty="0" smtClean="0"/>
              <a:t>data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70251784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err="1" smtClean="0">
                <a:solidFill>
                  <a:schemeClr val="accent4"/>
                </a:solidFill>
              </a:rPr>
              <a:t>RE</a:t>
            </a:r>
            <a:r>
              <a:rPr lang="en-GB" i="1" dirty="0" err="1" smtClean="0"/>
              <a:t>presentational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S</a:t>
            </a:r>
            <a:r>
              <a:rPr lang="en-GB" i="1" dirty="0" smtClean="0"/>
              <a:t>tate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T</a:t>
            </a:r>
            <a:r>
              <a:rPr lang="en-GB" i="1" dirty="0" smtClean="0"/>
              <a:t>ransfer</a:t>
            </a:r>
            <a:r>
              <a:rPr lang="en-GB" dirty="0" smtClean="0"/>
              <a:t> (REST)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Exploit </a:t>
            </a:r>
            <a:r>
              <a:rPr lang="en-GB" sz="4000" dirty="0" smtClean="0">
                <a:solidFill>
                  <a:srgbClr val="C0504D"/>
                </a:solidFill>
              </a:rPr>
              <a:t>URL</a:t>
            </a:r>
            <a:r>
              <a:rPr lang="en-GB" sz="4000" dirty="0" smtClean="0"/>
              <a:t>s and </a:t>
            </a:r>
            <a:r>
              <a:rPr lang="en-GB" sz="4000" dirty="0" smtClean="0">
                <a:solidFill>
                  <a:schemeClr val="accent2"/>
                </a:solidFill>
              </a:rPr>
              <a:t>HTTP verbs </a:t>
            </a:r>
            <a:r>
              <a:rPr lang="en-GB" sz="4000" dirty="0" smtClean="0"/>
              <a:t>to provide a consistent </a:t>
            </a:r>
            <a:r>
              <a:rPr lang="en-GB" sz="4000" dirty="0" smtClean="0"/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1511210524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41433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“Web servers serve </a:t>
            </a:r>
            <a:r>
              <a:rPr lang="en-GB" i="1" dirty="0" smtClean="0">
                <a:solidFill>
                  <a:schemeClr val="accent2"/>
                </a:solidFill>
              </a:rPr>
              <a:t>static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smtClean="0"/>
              <a:t>web pages”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2348880"/>
            <a:ext cx="3538736" cy="2160240"/>
          </a:xfrm>
        </p:spPr>
        <p:txBody>
          <a:bodyPr/>
          <a:lstStyle/>
          <a:p>
            <a:r>
              <a:rPr lang="en-GB" sz="2000" dirty="0" smtClean="0"/>
              <a:t>A static page sits in a directory</a:t>
            </a:r>
          </a:p>
          <a:p>
            <a:r>
              <a:rPr lang="en-GB" sz="2000" dirty="0" smtClean="0"/>
              <a:t>The server finds it and hands it back to the client.</a:t>
            </a:r>
          </a:p>
          <a:p>
            <a:r>
              <a:rPr lang="en-GB" sz="2000" dirty="0" smtClean="0"/>
              <a:t>Every client sees the same thing.</a:t>
            </a:r>
          </a:p>
          <a:p>
            <a:pPr marL="0" indent="0" eaLnBrk="1" hangingPunct="1"/>
            <a:endParaRPr lang="en-GB" sz="2000" dirty="0" smtClean="0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4283968" y="2204864"/>
            <a:ext cx="2730500" cy="2473325"/>
            <a:chOff x="476" y="1298"/>
            <a:chExt cx="1720" cy="1558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latin typeface="Verdana" pitchFamily="34" charset="0"/>
                </a:rPr>
                <a:t>files</a:t>
              </a:r>
            </a:p>
          </p:txBody>
        </p:sp>
        <p:grpSp>
          <p:nvGrpSpPr>
            <p:cNvPr id="9223" name="Group 6"/>
            <p:cNvGrpSpPr>
              <a:grpSpLocks/>
            </p:cNvGrpSpPr>
            <p:nvPr/>
          </p:nvGrpSpPr>
          <p:grpSpPr bwMode="auto">
            <a:xfrm>
              <a:off x="476" y="1298"/>
              <a:ext cx="1720" cy="1558"/>
              <a:chOff x="476" y="1298"/>
              <a:chExt cx="1720" cy="1558"/>
            </a:xfrm>
          </p:grpSpPr>
          <p:sp>
            <p:nvSpPr>
              <p:cNvPr id="9225" name="tower"/>
              <p:cNvSpPr>
                <a:spLocks noEditPoints="1" noChangeArrowheads="1"/>
              </p:cNvSpPr>
              <p:nvPr/>
            </p:nvSpPr>
            <p:spPr bwMode="auto">
              <a:xfrm>
                <a:off x="1610" y="1389"/>
                <a:ext cx="570" cy="1140"/>
              </a:xfrm>
              <a:custGeom>
                <a:avLst/>
                <a:gdLst>
                  <a:gd name="T0" fmla="*/ 0 w 21600"/>
                  <a:gd name="T1" fmla="*/ 115 h 21600"/>
                  <a:gd name="T2" fmla="*/ 176 w 21600"/>
                  <a:gd name="T3" fmla="*/ 0 h 21600"/>
                  <a:gd name="T4" fmla="*/ 285 w 21600"/>
                  <a:gd name="T5" fmla="*/ 0 h 21600"/>
                  <a:gd name="T6" fmla="*/ 570 w 21600"/>
                  <a:gd name="T7" fmla="*/ 0 h 21600"/>
                  <a:gd name="T8" fmla="*/ 570 w 21600"/>
                  <a:gd name="T9" fmla="*/ 615 h 21600"/>
                  <a:gd name="T10" fmla="*/ 570 w 21600"/>
                  <a:gd name="T11" fmla="*/ 1025 h 21600"/>
                  <a:gd name="T12" fmla="*/ 400 w 21600"/>
                  <a:gd name="T13" fmla="*/ 1140 h 21600"/>
                  <a:gd name="T14" fmla="*/ 279 w 21600"/>
                  <a:gd name="T15" fmla="*/ 1140 h 21600"/>
                  <a:gd name="T16" fmla="*/ 0 w 21600"/>
                  <a:gd name="T17" fmla="*/ 1140 h 21600"/>
                  <a:gd name="T18" fmla="*/ 0 w 21600"/>
                  <a:gd name="T19" fmla="*/ 608 h 2160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455 w 21600"/>
                  <a:gd name="T31" fmla="*/ 22547 h 21600"/>
                  <a:gd name="T32" fmla="*/ 21486 w 21600"/>
                  <a:gd name="T33" fmla="*/ 27000 h 2160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1600" h="21600" extrusionOk="0">
                    <a:moveTo>
                      <a:pt x="0" y="2184"/>
                    </a:moveTo>
                    <a:lnTo>
                      <a:pt x="6664" y="0"/>
                    </a:lnTo>
                    <a:lnTo>
                      <a:pt x="10800" y="0"/>
                    </a:lnTo>
                    <a:lnTo>
                      <a:pt x="21600" y="0"/>
                    </a:lnTo>
                    <a:lnTo>
                      <a:pt x="21600" y="11649"/>
                    </a:lnTo>
                    <a:lnTo>
                      <a:pt x="21600" y="19416"/>
                    </a:lnTo>
                    <a:lnTo>
                      <a:pt x="15166" y="21600"/>
                    </a:lnTo>
                    <a:lnTo>
                      <a:pt x="10570" y="21600"/>
                    </a:lnTo>
                    <a:lnTo>
                      <a:pt x="0" y="21600"/>
                    </a:lnTo>
                    <a:lnTo>
                      <a:pt x="0" y="11528"/>
                    </a:lnTo>
                    <a:lnTo>
                      <a:pt x="0" y="2184"/>
                    </a:lnTo>
                    <a:close/>
                  </a:path>
                  <a:path w="21600" h="21600" extrusionOk="0">
                    <a:moveTo>
                      <a:pt x="0" y="2184"/>
                    </a:moveTo>
                    <a:lnTo>
                      <a:pt x="0" y="2184"/>
                    </a:lnTo>
                    <a:lnTo>
                      <a:pt x="14706" y="2184"/>
                    </a:lnTo>
                    <a:lnTo>
                      <a:pt x="21600" y="0"/>
                    </a:lnTo>
                    <a:moveTo>
                      <a:pt x="0" y="2184"/>
                    </a:moveTo>
                    <a:lnTo>
                      <a:pt x="14706" y="2184"/>
                    </a:lnTo>
                    <a:lnTo>
                      <a:pt x="14706" y="5339"/>
                    </a:lnTo>
                    <a:lnTo>
                      <a:pt x="14706" y="17474"/>
                    </a:lnTo>
                    <a:lnTo>
                      <a:pt x="14706" y="21600"/>
                    </a:lnTo>
                    <a:moveTo>
                      <a:pt x="1149" y="3034"/>
                    </a:moveTo>
                    <a:lnTo>
                      <a:pt x="13328" y="3034"/>
                    </a:lnTo>
                    <a:lnTo>
                      <a:pt x="13328" y="3519"/>
                    </a:lnTo>
                    <a:lnTo>
                      <a:pt x="1149" y="3519"/>
                    </a:lnTo>
                    <a:lnTo>
                      <a:pt x="1149" y="3034"/>
                    </a:lnTo>
                    <a:moveTo>
                      <a:pt x="1149" y="4490"/>
                    </a:moveTo>
                    <a:lnTo>
                      <a:pt x="13328" y="4490"/>
                    </a:lnTo>
                    <a:lnTo>
                      <a:pt x="13328" y="4854"/>
                    </a:lnTo>
                    <a:lnTo>
                      <a:pt x="1149" y="4854"/>
                    </a:lnTo>
                    <a:lnTo>
                      <a:pt x="1149" y="4490"/>
                    </a:lnTo>
                    <a:moveTo>
                      <a:pt x="1149" y="5946"/>
                    </a:moveTo>
                    <a:lnTo>
                      <a:pt x="13328" y="5946"/>
                    </a:lnTo>
                    <a:lnTo>
                      <a:pt x="13328" y="6310"/>
                    </a:lnTo>
                    <a:lnTo>
                      <a:pt x="1149" y="6310"/>
                    </a:lnTo>
                    <a:lnTo>
                      <a:pt x="1149" y="5946"/>
                    </a:lnTo>
                  </a:path>
                </a:pathLst>
              </a:cu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226" name="Group 8"/>
              <p:cNvGrpSpPr>
                <a:grpSpLocks/>
              </p:cNvGrpSpPr>
              <p:nvPr/>
            </p:nvGrpSpPr>
            <p:grpSpPr bwMode="auto">
              <a:xfrm>
                <a:off x="664" y="1298"/>
                <a:ext cx="492" cy="499"/>
                <a:chOff x="664" y="1298"/>
                <a:chExt cx="492" cy="499"/>
              </a:xfrm>
            </p:grpSpPr>
            <p:sp>
              <p:nvSpPr>
                <p:cNvPr id="9237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703" y="1298"/>
                  <a:ext cx="408" cy="499"/>
                </a:xfrm>
                <a:custGeom>
                  <a:avLst/>
                  <a:gdLst>
                    <a:gd name="T0" fmla="*/ 203 w 21600"/>
                    <a:gd name="T1" fmla="*/ 500 h 21600"/>
                    <a:gd name="T2" fmla="*/ 2 w 21600"/>
                    <a:gd name="T3" fmla="*/ 251 h 21600"/>
                    <a:gd name="T4" fmla="*/ 203 w 21600"/>
                    <a:gd name="T5" fmla="*/ 2 h 21600"/>
                    <a:gd name="T6" fmla="*/ 410 w 21600"/>
                    <a:gd name="T7" fmla="*/ 246 h 21600"/>
                    <a:gd name="T8" fmla="*/ 203 w 21600"/>
                    <a:gd name="T9" fmla="*/ 500 h 21600"/>
                    <a:gd name="T10" fmla="*/ 0 w 21600"/>
                    <a:gd name="T11" fmla="*/ 0 h 21600"/>
                    <a:gd name="T12" fmla="*/ 408 w 21600"/>
                    <a:gd name="T13" fmla="*/ 0 h 21600"/>
                    <a:gd name="T14" fmla="*/ 408 w 21600"/>
                    <a:gd name="T15" fmla="*/ 499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53 w 21600"/>
                    <a:gd name="T25" fmla="*/ 822 h 21600"/>
                    <a:gd name="T26" fmla="*/ 20647 w 21600"/>
                    <a:gd name="T27" fmla="*/ 16449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3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64" y="1344"/>
                  <a:ext cx="49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9pPr>
                </a:lstStyle>
                <a:p>
                  <a:r>
                    <a:rPr lang="en-GB" sz="1200">
                      <a:latin typeface="Verdana" pitchFamily="34" charset="0"/>
                    </a:rPr>
                    <a:t>&lt;html&gt;</a:t>
                  </a:r>
                </a:p>
              </p:txBody>
            </p:sp>
          </p:grpSp>
          <p:grpSp>
            <p:nvGrpSpPr>
              <p:cNvPr id="9227" name="Group 11"/>
              <p:cNvGrpSpPr>
                <a:grpSpLocks/>
              </p:cNvGrpSpPr>
              <p:nvPr/>
            </p:nvGrpSpPr>
            <p:grpSpPr bwMode="auto">
              <a:xfrm>
                <a:off x="884" y="1661"/>
                <a:ext cx="492" cy="499"/>
                <a:chOff x="664" y="1298"/>
                <a:chExt cx="492" cy="499"/>
              </a:xfrm>
            </p:grpSpPr>
            <p:sp>
              <p:nvSpPr>
                <p:cNvPr id="9235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703" y="1298"/>
                  <a:ext cx="408" cy="499"/>
                </a:xfrm>
                <a:custGeom>
                  <a:avLst/>
                  <a:gdLst>
                    <a:gd name="T0" fmla="*/ 203 w 21600"/>
                    <a:gd name="T1" fmla="*/ 500 h 21600"/>
                    <a:gd name="T2" fmla="*/ 2 w 21600"/>
                    <a:gd name="T3" fmla="*/ 251 h 21600"/>
                    <a:gd name="T4" fmla="*/ 203 w 21600"/>
                    <a:gd name="T5" fmla="*/ 2 h 21600"/>
                    <a:gd name="T6" fmla="*/ 410 w 21600"/>
                    <a:gd name="T7" fmla="*/ 246 h 21600"/>
                    <a:gd name="T8" fmla="*/ 203 w 21600"/>
                    <a:gd name="T9" fmla="*/ 500 h 21600"/>
                    <a:gd name="T10" fmla="*/ 0 w 21600"/>
                    <a:gd name="T11" fmla="*/ 0 h 21600"/>
                    <a:gd name="T12" fmla="*/ 408 w 21600"/>
                    <a:gd name="T13" fmla="*/ 0 h 21600"/>
                    <a:gd name="T14" fmla="*/ 408 w 21600"/>
                    <a:gd name="T15" fmla="*/ 499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53 w 21600"/>
                    <a:gd name="T25" fmla="*/ 822 h 21600"/>
                    <a:gd name="T26" fmla="*/ 20647 w 21600"/>
                    <a:gd name="T27" fmla="*/ 16449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3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64" y="1344"/>
                  <a:ext cx="49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9pPr>
                </a:lstStyle>
                <a:p>
                  <a:r>
                    <a:rPr lang="en-GB" sz="1200">
                      <a:latin typeface="Verdana" pitchFamily="34" charset="0"/>
                    </a:rPr>
                    <a:t>&lt;html&gt;</a:t>
                  </a:r>
                </a:p>
              </p:txBody>
            </p:sp>
          </p:grpSp>
          <p:grpSp>
            <p:nvGrpSpPr>
              <p:cNvPr id="9228" name="Group 14"/>
              <p:cNvGrpSpPr>
                <a:grpSpLocks/>
              </p:cNvGrpSpPr>
              <p:nvPr/>
            </p:nvGrpSpPr>
            <p:grpSpPr bwMode="auto">
              <a:xfrm>
                <a:off x="476" y="1525"/>
                <a:ext cx="492" cy="499"/>
                <a:chOff x="664" y="1298"/>
                <a:chExt cx="492" cy="499"/>
              </a:xfrm>
            </p:grpSpPr>
            <p:sp>
              <p:nvSpPr>
                <p:cNvPr id="9233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703" y="1298"/>
                  <a:ext cx="408" cy="499"/>
                </a:xfrm>
                <a:custGeom>
                  <a:avLst/>
                  <a:gdLst>
                    <a:gd name="T0" fmla="*/ 203 w 21600"/>
                    <a:gd name="T1" fmla="*/ 500 h 21600"/>
                    <a:gd name="T2" fmla="*/ 2 w 21600"/>
                    <a:gd name="T3" fmla="*/ 251 h 21600"/>
                    <a:gd name="T4" fmla="*/ 203 w 21600"/>
                    <a:gd name="T5" fmla="*/ 2 h 21600"/>
                    <a:gd name="T6" fmla="*/ 410 w 21600"/>
                    <a:gd name="T7" fmla="*/ 246 h 21600"/>
                    <a:gd name="T8" fmla="*/ 203 w 21600"/>
                    <a:gd name="T9" fmla="*/ 500 h 21600"/>
                    <a:gd name="T10" fmla="*/ 0 w 21600"/>
                    <a:gd name="T11" fmla="*/ 0 h 21600"/>
                    <a:gd name="T12" fmla="*/ 408 w 21600"/>
                    <a:gd name="T13" fmla="*/ 0 h 21600"/>
                    <a:gd name="T14" fmla="*/ 408 w 21600"/>
                    <a:gd name="T15" fmla="*/ 499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53 w 21600"/>
                    <a:gd name="T25" fmla="*/ 822 h 21600"/>
                    <a:gd name="T26" fmla="*/ 20647 w 21600"/>
                    <a:gd name="T27" fmla="*/ 16449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3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64" y="1344"/>
                  <a:ext cx="49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굴림" pitchFamily="50" charset="-127"/>
                    </a:defRPr>
                  </a:lvl9pPr>
                </a:lstStyle>
                <a:p>
                  <a:r>
                    <a:rPr lang="en-GB" sz="1200">
                      <a:latin typeface="Verdana" pitchFamily="34" charset="0"/>
                    </a:rPr>
                    <a:t>&lt;html&gt;</a:t>
                  </a:r>
                </a:p>
              </p:txBody>
            </p:sp>
          </p:grpSp>
          <p:grpSp>
            <p:nvGrpSpPr>
              <p:cNvPr id="9229" name="Group 17"/>
              <p:cNvGrpSpPr>
                <a:grpSpLocks/>
              </p:cNvGrpSpPr>
              <p:nvPr/>
            </p:nvGrpSpPr>
            <p:grpSpPr bwMode="auto">
              <a:xfrm>
                <a:off x="612" y="1734"/>
                <a:ext cx="408" cy="653"/>
                <a:chOff x="567" y="2097"/>
                <a:chExt cx="408" cy="653"/>
              </a:xfrm>
            </p:grpSpPr>
            <p:sp>
              <p:nvSpPr>
                <p:cNvPr id="9231" name="Document"/>
                <p:cNvSpPr>
                  <a:spLocks noEditPoints="1" noChangeArrowheads="1"/>
                </p:cNvSpPr>
                <p:nvPr/>
              </p:nvSpPr>
              <p:spPr bwMode="auto">
                <a:xfrm>
                  <a:off x="567" y="2251"/>
                  <a:ext cx="408" cy="499"/>
                </a:xfrm>
                <a:custGeom>
                  <a:avLst/>
                  <a:gdLst>
                    <a:gd name="T0" fmla="*/ 203 w 21600"/>
                    <a:gd name="T1" fmla="*/ 500 h 21600"/>
                    <a:gd name="T2" fmla="*/ 2 w 21600"/>
                    <a:gd name="T3" fmla="*/ 251 h 21600"/>
                    <a:gd name="T4" fmla="*/ 203 w 21600"/>
                    <a:gd name="T5" fmla="*/ 2 h 21600"/>
                    <a:gd name="T6" fmla="*/ 410 w 21600"/>
                    <a:gd name="T7" fmla="*/ 246 h 21600"/>
                    <a:gd name="T8" fmla="*/ 203 w 21600"/>
                    <a:gd name="T9" fmla="*/ 500 h 21600"/>
                    <a:gd name="T10" fmla="*/ 0 w 21600"/>
                    <a:gd name="T11" fmla="*/ 0 h 21600"/>
                    <a:gd name="T12" fmla="*/ 408 w 21600"/>
                    <a:gd name="T13" fmla="*/ 0 h 21600"/>
                    <a:gd name="T14" fmla="*/ 408 w 21600"/>
                    <a:gd name="T15" fmla="*/ 499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53 w 21600"/>
                    <a:gd name="T25" fmla="*/ 822 h 21600"/>
                    <a:gd name="T26" fmla="*/ 20647 w 21600"/>
                    <a:gd name="T27" fmla="*/ 16449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10757" y="21632"/>
                      </a:moveTo>
                      <a:lnTo>
                        <a:pt x="5187" y="21632"/>
                      </a:lnTo>
                      <a:lnTo>
                        <a:pt x="85" y="17509"/>
                      </a:lnTo>
                      <a:lnTo>
                        <a:pt x="85" y="10849"/>
                      </a:lnTo>
                      <a:lnTo>
                        <a:pt x="85" y="81"/>
                      </a:lnTo>
                      <a:lnTo>
                        <a:pt x="10757" y="81"/>
                      </a:lnTo>
                      <a:lnTo>
                        <a:pt x="21706" y="81"/>
                      </a:lnTo>
                      <a:lnTo>
                        <a:pt x="21706" y="10652"/>
                      </a:lnTo>
                      <a:lnTo>
                        <a:pt x="21706" y="21632"/>
                      </a:lnTo>
                      <a:lnTo>
                        <a:pt x="10757" y="21632"/>
                      </a:lnTo>
                      <a:close/>
                    </a:path>
                    <a:path w="21600" h="21600">
                      <a:moveTo>
                        <a:pt x="85" y="17509"/>
                      </a:moveTo>
                      <a:lnTo>
                        <a:pt x="5187" y="17509"/>
                      </a:lnTo>
                      <a:lnTo>
                        <a:pt x="5187" y="21632"/>
                      </a:lnTo>
                      <a:lnTo>
                        <a:pt x="85" y="17509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9232" name="Picture 19" descr="j030107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9" y="2097"/>
                  <a:ext cx="318" cy="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9230" name="Text Box 20"/>
              <p:cNvSpPr txBox="1">
                <a:spLocks noChangeArrowheads="1"/>
              </p:cNvSpPr>
              <p:nvPr/>
            </p:nvSpPr>
            <p:spPr bwMode="auto">
              <a:xfrm>
                <a:off x="1474" y="2568"/>
                <a:ext cx="72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굴림" pitchFamily="50" charset="-127"/>
                  </a:defRPr>
                </a:lvl9pPr>
              </a:lstStyle>
              <a:p>
                <a:r>
                  <a:rPr lang="en-GB">
                    <a:latin typeface="Verdana" pitchFamily="34" charset="0"/>
                  </a:rPr>
                  <a:t>server</a:t>
                </a:r>
              </a:p>
            </p:txBody>
          </p:sp>
        </p:grpSp>
        <p:sp>
          <p:nvSpPr>
            <p:cNvPr id="9224" name="Rectangle 21"/>
            <p:cNvSpPr>
              <a:spLocks noChangeArrowheads="1"/>
            </p:cNvSpPr>
            <p:nvPr/>
          </p:nvSpPr>
          <p:spPr bwMode="auto">
            <a:xfrm>
              <a:off x="567" y="2523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>
                  <a:latin typeface="Verdana" pitchFamily="34" charset="0"/>
                </a:rPr>
                <a:t>files</a:t>
              </a:r>
            </a:p>
          </p:txBody>
        </p:sp>
      </p:grpSp>
      <p:sp>
        <p:nvSpPr>
          <p:cNvPr id="277526" name="AutoShape 22"/>
          <p:cNvSpPr>
            <a:spLocks noChangeArrowheads="1"/>
          </p:cNvSpPr>
          <p:nvPr/>
        </p:nvSpPr>
        <p:spPr bwMode="auto">
          <a:xfrm>
            <a:off x="3996631" y="4581352"/>
            <a:ext cx="4895850" cy="1728787"/>
          </a:xfrm>
          <a:prstGeom prst="cloudCallout">
            <a:avLst>
              <a:gd name="adj1" fmla="val 2074"/>
              <a:gd name="adj2" fmla="val -121718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sz="1600">
                <a:latin typeface="Comic Sans MS" pitchFamily="66" charset="0"/>
              </a:rPr>
              <a:t>Ask me for a page, I find it and hand it back. With a few headers. But that’s it. Do NOT ask me to </a:t>
            </a:r>
            <a:r>
              <a:rPr lang="en-GB" sz="1600" i="1">
                <a:latin typeface="Comic Sans MS" pitchFamily="66" charset="0"/>
              </a:rPr>
              <a:t>do</a:t>
            </a:r>
            <a:r>
              <a:rPr lang="en-GB" sz="1600">
                <a:latin typeface="Comic Sans MS" pitchFamily="66" charset="0"/>
              </a:rPr>
              <a:t> anything to the page.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  <p:bldP spid="27752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err="1" smtClean="0">
                <a:solidFill>
                  <a:schemeClr val="accent4"/>
                </a:solidFill>
              </a:rPr>
              <a:t>RE</a:t>
            </a:r>
            <a:r>
              <a:rPr lang="en-GB" i="1" dirty="0" err="1" smtClean="0"/>
              <a:t>presentational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S</a:t>
            </a:r>
            <a:r>
              <a:rPr lang="en-GB" i="1" dirty="0" smtClean="0"/>
              <a:t>tate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T</a:t>
            </a:r>
            <a:r>
              <a:rPr lang="en-GB" i="1" dirty="0" smtClean="0"/>
              <a:t>ransfer</a:t>
            </a:r>
            <a:r>
              <a:rPr lang="en-GB" dirty="0" smtClean="0"/>
              <a:t> (REST)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Useful for the modern </a:t>
            </a:r>
            <a:br>
              <a:rPr lang="en-GB" sz="4000" dirty="0" smtClean="0"/>
            </a:br>
            <a:r>
              <a:rPr lang="en-GB" sz="4000" dirty="0" smtClean="0"/>
              <a:t>multi-device web</a:t>
            </a:r>
          </a:p>
        </p:txBody>
      </p:sp>
    </p:spTree>
    <p:extLst>
      <p:ext uri="{BB962C8B-B14F-4D97-AF65-F5344CB8AC3E}">
        <p14:creationId xmlns:p14="http://schemas.microsoft.com/office/powerpoint/2010/main" val="1377050692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 err="1" smtClean="0">
                <a:solidFill>
                  <a:schemeClr val="accent4"/>
                </a:solidFill>
              </a:rPr>
              <a:t>RE</a:t>
            </a:r>
            <a:r>
              <a:rPr lang="en-GB" i="1" dirty="0" err="1" smtClean="0"/>
              <a:t>presentational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S</a:t>
            </a:r>
            <a:r>
              <a:rPr lang="en-GB" i="1" dirty="0" smtClean="0"/>
              <a:t>tate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8064A2"/>
                </a:solidFill>
              </a:rPr>
              <a:t>T</a:t>
            </a:r>
            <a:r>
              <a:rPr lang="en-GB" i="1" dirty="0" smtClean="0"/>
              <a:t>ransfer</a:t>
            </a:r>
            <a:r>
              <a:rPr lang="en-GB" dirty="0" smtClean="0"/>
              <a:t> (REST)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Made mainstream by </a:t>
            </a:r>
            <a:r>
              <a:rPr lang="en-GB" sz="4000" i="1" dirty="0" smtClean="0"/>
              <a:t>Ruby on Rails</a:t>
            </a:r>
            <a:endParaRPr lang="en-GB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143824756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(representations of ) </a:t>
            </a:r>
            <a:r>
              <a:rPr lang="en-US" sz="4000" b="1" dirty="0" smtClean="0">
                <a:solidFill>
                  <a:srgbClr val="8064A2"/>
                </a:solidFill>
              </a:rPr>
              <a:t>Resources</a:t>
            </a:r>
            <a:r>
              <a:rPr lang="en-US" sz="4000" dirty="0" smtClean="0"/>
              <a:t> </a:t>
            </a:r>
            <a:r>
              <a:rPr lang="en-US" sz="4000" dirty="0" smtClean="0"/>
              <a:t>exist on the </a:t>
            </a:r>
            <a:r>
              <a:rPr lang="en-US" sz="4000" dirty="0" smtClean="0"/>
              <a:t>internet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58924346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Each resource has </a:t>
            </a:r>
            <a:r>
              <a:rPr lang="en-US" sz="4000" dirty="0" smtClean="0"/>
              <a:t>a unique </a:t>
            </a:r>
            <a:r>
              <a:rPr lang="en-US" sz="4000" b="1" dirty="0" smtClean="0">
                <a:solidFill>
                  <a:srgbClr val="8064A2"/>
                </a:solidFill>
              </a:rPr>
              <a:t>URI</a:t>
            </a:r>
            <a:endParaRPr lang="en-US" sz="4000" b="1" dirty="0" smtClean="0">
              <a:solidFill>
                <a:srgbClr val="806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05113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By </a:t>
            </a:r>
            <a:r>
              <a:rPr lang="en-US" sz="4000" dirty="0" smtClean="0"/>
              <a:t>accessing the resource with a combination of an </a:t>
            </a:r>
            <a:r>
              <a:rPr lang="en-US" sz="4000" i="1" dirty="0" smtClean="0">
                <a:solidFill>
                  <a:schemeClr val="accent2"/>
                </a:solidFill>
              </a:rPr>
              <a:t>HTTP verb </a:t>
            </a:r>
            <a:r>
              <a:rPr lang="en-US" sz="4000" dirty="0" smtClean="0"/>
              <a:t>and a </a:t>
            </a:r>
            <a:r>
              <a:rPr lang="en-US" sz="4000" i="1" dirty="0" smtClean="0">
                <a:solidFill>
                  <a:srgbClr val="C0504D"/>
                </a:solidFill>
              </a:rPr>
              <a:t>URI</a:t>
            </a:r>
            <a:r>
              <a:rPr lang="en-US" sz="4000" dirty="0" smtClean="0"/>
              <a:t> we can </a:t>
            </a:r>
            <a:r>
              <a:rPr lang="en-US" sz="4000" i="1" dirty="0" smtClean="0">
                <a:solidFill>
                  <a:schemeClr val="accent3"/>
                </a:solidFill>
              </a:rPr>
              <a:t>create</a:t>
            </a:r>
            <a:r>
              <a:rPr lang="en-US" sz="4000" dirty="0" smtClean="0"/>
              <a:t>, </a:t>
            </a:r>
            <a:r>
              <a:rPr lang="en-US" sz="4000" i="1" dirty="0">
                <a:solidFill>
                  <a:schemeClr val="accent3"/>
                </a:solidFill>
              </a:rPr>
              <a:t>retrieve</a:t>
            </a:r>
            <a:r>
              <a:rPr lang="en-US" sz="4000" dirty="0" smtClean="0"/>
              <a:t>, </a:t>
            </a:r>
            <a:r>
              <a:rPr lang="en-US" sz="4000" i="1" dirty="0">
                <a:solidFill>
                  <a:srgbClr val="9BBB59"/>
                </a:solidFill>
              </a:rPr>
              <a:t>update</a:t>
            </a:r>
            <a:r>
              <a:rPr lang="en-US" sz="4000" dirty="0" smtClean="0"/>
              <a:t>, and </a:t>
            </a:r>
            <a:r>
              <a:rPr lang="en-US" sz="4000" i="1" dirty="0" smtClean="0">
                <a:solidFill>
                  <a:srgbClr val="9BBB59"/>
                </a:solidFill>
              </a:rPr>
              <a:t>delete</a:t>
            </a:r>
            <a:r>
              <a:rPr lang="en-US" sz="4000" dirty="0" smtClean="0"/>
              <a:t> any resource (or atomic data item) on the internet.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50155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Thus </a:t>
            </a:r>
            <a:r>
              <a:rPr lang="en-US" sz="4000" dirty="0" smtClean="0"/>
              <a:t>each </a:t>
            </a:r>
            <a:r>
              <a:rPr lang="en-US" sz="4000" dirty="0" err="1" smtClean="0"/>
              <a:t>RESTful</a:t>
            </a:r>
            <a:r>
              <a:rPr lang="en-US" sz="4000" dirty="0" smtClean="0"/>
              <a:t> web server becomes a </a:t>
            </a:r>
            <a:r>
              <a:rPr lang="en-US" sz="4000" i="1" dirty="0" smtClean="0"/>
              <a:t>source</a:t>
            </a:r>
            <a:r>
              <a:rPr lang="en-US" sz="4000" dirty="0" smtClean="0"/>
              <a:t> of </a:t>
            </a:r>
            <a:r>
              <a:rPr lang="en-US" sz="4000" i="1" dirty="0" smtClean="0"/>
              <a:t>small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C0504D"/>
                </a:solidFill>
              </a:rPr>
              <a:t>data objects </a:t>
            </a:r>
            <a:r>
              <a:rPr lang="en-US" sz="4000" dirty="0" smtClean="0"/>
              <a:t>and enables the intelligence to move back to the client.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3604249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Ruby on Rails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70448"/>
              </p:ext>
            </p:extLst>
          </p:nvPr>
        </p:nvGraphicFramePr>
        <p:xfrm>
          <a:off x="611560" y="1700808"/>
          <a:ext cx="806489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00200"/>
                <a:gridCol w="864096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GET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/projects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Display list of all projects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/projects/new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an HTML form for creating a new project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POST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/projects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Create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Create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a new project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GET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/projects/id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Show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Display a specific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project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/projects/id/edit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an HTML form for editing a specific project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PUT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/projects/id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Update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Update a specific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project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DELETE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4F81BD"/>
                          </a:solidFill>
                        </a:rPr>
                        <a:t>/projects/id</a:t>
                      </a:r>
                      <a:endParaRPr lang="en-US" b="1" dirty="0">
                        <a:solidFill>
                          <a:srgbClr val="4F81B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Delete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Delete 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specific project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5373216"/>
            <a:ext cx="860448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Note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Backbone.js</a:t>
            </a:r>
            <a:r>
              <a:rPr lang="en-US" dirty="0" smtClean="0">
                <a:latin typeface="+mn-lt"/>
              </a:rPr>
              <a:t> and other JavaScript MVC frameworks assume</a:t>
            </a:r>
          </a:p>
          <a:p>
            <a:r>
              <a:rPr lang="en-US" dirty="0" smtClean="0">
                <a:latin typeface="+mn-lt"/>
              </a:rPr>
              <a:t>that exactly this form of interface is available server-side. </a:t>
            </a:r>
          </a:p>
          <a:p>
            <a:r>
              <a:rPr lang="en-US" dirty="0" smtClean="0">
                <a:latin typeface="+mn-lt"/>
              </a:rPr>
              <a:t>Only the highlighted actions needed if only data is being transferred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5150258"/>
      </p:ext>
    </p:extLst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Summary of this Session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need to serve more than static pages … a conversation</a:t>
            </a:r>
          </a:p>
          <a:p>
            <a:r>
              <a:rPr lang="en-GB" dirty="0" smtClean="0"/>
              <a:t>Dynamic content</a:t>
            </a:r>
          </a:p>
          <a:p>
            <a:r>
              <a:rPr lang="en-GB" dirty="0" smtClean="0"/>
              <a:t>CGI Operation</a:t>
            </a:r>
          </a:p>
          <a:p>
            <a:r>
              <a:rPr lang="en-GB" dirty="0" smtClean="0"/>
              <a:t>More on the HTTP request</a:t>
            </a:r>
          </a:p>
          <a:p>
            <a:r>
              <a:rPr lang="en-GB" dirty="0" smtClean="0"/>
              <a:t>CGI Technologies</a:t>
            </a:r>
          </a:p>
          <a:p>
            <a:r>
              <a:rPr lang="en-GB" dirty="0" smtClean="0"/>
              <a:t>REST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Running the Examples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Examples are installed in the EG-259-VM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hlinkClick r:id="rId3"/>
              </a:rPr>
              <a:t>localhost:4567/eg-259/examples/lecture15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Don’t just view, use the developer tools to view the network messages and the code.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Further Reading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Setting up Apache for SSI, CGI and PHP are covered in </a:t>
            </a:r>
            <a:r>
              <a:rPr lang="en-GB" i="1" dirty="0" smtClean="0"/>
              <a:t>Webmaster in a Nutshell</a:t>
            </a:r>
            <a:r>
              <a:rPr lang="en-GB" dirty="0" smtClean="0"/>
              <a:t> and </a:t>
            </a:r>
            <a:r>
              <a:rPr lang="en-GB" i="1" dirty="0" smtClean="0"/>
              <a:t>Apache The </a:t>
            </a:r>
            <a:r>
              <a:rPr lang="en-GB" i="1" dirty="0" smtClean="0"/>
              <a:t>Definitive Guide</a:t>
            </a:r>
            <a:r>
              <a:rPr lang="en-GB" dirty="0" smtClean="0"/>
              <a:t>.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i="1" dirty="0" smtClean="0"/>
              <a:t>Webmaster in a Nutshell</a:t>
            </a:r>
            <a:r>
              <a:rPr lang="en-GB" dirty="0" smtClean="0"/>
              <a:t> also provides reference information on using and programming CGI, SSI, </a:t>
            </a:r>
            <a:r>
              <a:rPr lang="en-GB" dirty="0" err="1" smtClean="0"/>
              <a:t>CGI.pm</a:t>
            </a:r>
            <a:r>
              <a:rPr lang="en-GB" dirty="0" smtClean="0"/>
              <a:t> and </a:t>
            </a:r>
            <a:r>
              <a:rPr lang="en-GB" i="1" dirty="0" err="1" smtClean="0"/>
              <a:t>mod_perl</a:t>
            </a:r>
            <a:r>
              <a:rPr lang="en-GB" dirty="0" smtClean="0"/>
              <a:t>, and PHP.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Several good tutorials on Apache, PHP and CGI exist online and in book </a:t>
            </a:r>
            <a:r>
              <a:rPr lang="en-GB" dirty="0" smtClean="0"/>
              <a:t>shops.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A good source of information on the server-side scripting discussed today is </a:t>
            </a:r>
            <a:r>
              <a:rPr lang="en-GB" dirty="0" err="1" smtClean="0"/>
              <a:t>OnLAMP</a:t>
            </a:r>
            <a:r>
              <a:rPr lang="en-GB" dirty="0" smtClean="0"/>
              <a:t> (http://</a:t>
            </a:r>
            <a:r>
              <a:rPr lang="en-GB" dirty="0" err="1" smtClean="0"/>
              <a:t>www.onlamp.com</a:t>
            </a:r>
            <a:r>
              <a:rPr lang="en-GB" dirty="0" smtClean="0"/>
              <a:t>).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“I need more than a web server…”</a:t>
            </a:r>
          </a:p>
        </p:txBody>
      </p:sp>
      <p:pic>
        <p:nvPicPr>
          <p:cNvPr id="10243" name="Picture 3" descr="j029202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3592513"/>
            <a:ext cx="1800225" cy="1309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9556" name="AutoShape 4"/>
          <p:cNvSpPr>
            <a:spLocks noChangeArrowheads="1"/>
          </p:cNvSpPr>
          <p:nvPr/>
        </p:nvSpPr>
        <p:spPr bwMode="auto">
          <a:xfrm>
            <a:off x="1692275" y="1412875"/>
            <a:ext cx="5616575" cy="2879725"/>
          </a:xfrm>
          <a:prstGeom prst="cloudCallout">
            <a:avLst>
              <a:gd name="adj1" fmla="val -45111"/>
              <a:gd name="adj2" fmla="val 49009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GB" sz="2000" dirty="0">
                <a:latin typeface="Comic Sans MS" pitchFamily="66" charset="0"/>
              </a:rPr>
              <a:t>But I want the current time to show up in my page? What if I want a page that has something dynamic? Can I have something like a variable in my HTML?</a:t>
            </a:r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635375" y="4581525"/>
            <a:ext cx="5245100" cy="1474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 sz="1800" dirty="0">
                <a:latin typeface="Verdana" pitchFamily="34" charset="0"/>
              </a:rPr>
              <a:t>&lt;html&gt;</a:t>
            </a:r>
            <a:br>
              <a:rPr lang="en-GB" sz="1800" dirty="0">
                <a:latin typeface="Verdana" pitchFamily="34" charset="0"/>
              </a:rPr>
            </a:br>
            <a:r>
              <a:rPr lang="en-GB" sz="1800" dirty="0">
                <a:latin typeface="Verdana" pitchFamily="34" charset="0"/>
              </a:rPr>
              <a:t>&lt;body&gt;</a:t>
            </a:r>
            <a:br>
              <a:rPr lang="en-GB" sz="1800" dirty="0">
                <a:latin typeface="Verdana" pitchFamily="34" charset="0"/>
              </a:rPr>
            </a:br>
            <a:r>
              <a:rPr lang="en-GB" sz="1800" dirty="0">
                <a:latin typeface="Verdana" pitchFamily="34" charset="0"/>
              </a:rPr>
              <a:t>The current time is [</a:t>
            </a:r>
            <a:r>
              <a:rPr lang="en-GB" sz="1800" b="1" i="1" dirty="0" err="1">
                <a:solidFill>
                  <a:schemeClr val="accent4"/>
                </a:solidFill>
                <a:latin typeface="Verdana" pitchFamily="34" charset="0"/>
              </a:rPr>
              <a:t>insertTimeOnServer</a:t>
            </a:r>
            <a:r>
              <a:rPr lang="en-GB" sz="1800" dirty="0">
                <a:latin typeface="Verdana" pitchFamily="34" charset="0"/>
              </a:rPr>
              <a:t>]</a:t>
            </a:r>
            <a:br>
              <a:rPr lang="en-GB" sz="1800" dirty="0">
                <a:latin typeface="Verdana" pitchFamily="34" charset="0"/>
              </a:rPr>
            </a:br>
            <a:r>
              <a:rPr lang="en-GB" sz="1800" dirty="0">
                <a:latin typeface="Verdana" pitchFamily="34" charset="0"/>
              </a:rPr>
              <a:t>&lt;/body&gt;</a:t>
            </a:r>
          </a:p>
          <a:p>
            <a:r>
              <a:rPr lang="en-GB" sz="1800" dirty="0">
                <a:latin typeface="Verdana" pitchFamily="34" charset="0"/>
              </a:rPr>
              <a:t>&lt;/html&gt;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5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Next Time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Introducing the Ruby Programming Language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 flipV="1">
            <a:off x="1763713" y="2349500"/>
            <a:ext cx="338455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81603" name="Line 3"/>
          <p:cNvSpPr>
            <a:spLocks noChangeShapeType="1"/>
          </p:cNvSpPr>
          <p:nvPr/>
        </p:nvSpPr>
        <p:spPr bwMode="auto">
          <a:xfrm>
            <a:off x="1835150" y="3141663"/>
            <a:ext cx="165735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“I need a helper application…”</a:t>
            </a:r>
          </a:p>
        </p:txBody>
      </p:sp>
      <p:sp>
        <p:nvSpPr>
          <p:cNvPr id="11269" name="tower"/>
          <p:cNvSpPr>
            <a:spLocks noEditPoints="1" noChangeArrowheads="1"/>
          </p:cNvSpPr>
          <p:nvPr/>
        </p:nvSpPr>
        <p:spPr bwMode="auto">
          <a:xfrm>
            <a:off x="1042988" y="1844675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27088" y="3716338"/>
            <a:ext cx="114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굴림" pitchFamily="50" charset="-127"/>
              </a:defRPr>
            </a:lvl9pPr>
          </a:lstStyle>
          <a:p>
            <a:r>
              <a:rPr lang="en-GB">
                <a:latin typeface="Verdana" pitchFamily="34" charset="0"/>
              </a:rPr>
              <a:t>server</a:t>
            </a:r>
          </a:p>
        </p:txBody>
      </p:sp>
      <p:grpSp>
        <p:nvGrpSpPr>
          <p:cNvPr id="281607" name="Group 7"/>
          <p:cNvGrpSpPr>
            <a:grpSpLocks/>
          </p:cNvGrpSpPr>
          <p:nvPr/>
        </p:nvGrpSpPr>
        <p:grpSpPr bwMode="auto">
          <a:xfrm>
            <a:off x="4027488" y="1125538"/>
            <a:ext cx="3136900" cy="1655762"/>
            <a:chOff x="2487" y="890"/>
            <a:chExt cx="1976" cy="1043"/>
          </a:xfrm>
        </p:grpSpPr>
        <p:sp>
          <p:nvSpPr>
            <p:cNvPr id="11277" name="AutoShape 8"/>
            <p:cNvSpPr>
              <a:spLocks noChangeArrowheads="1"/>
            </p:cNvSpPr>
            <p:nvPr/>
          </p:nvSpPr>
          <p:spPr bwMode="auto">
            <a:xfrm>
              <a:off x="2998" y="1434"/>
              <a:ext cx="953" cy="499"/>
            </a:xfrm>
            <a:prstGeom prst="hexagon">
              <a:avLst>
                <a:gd name="adj" fmla="val 47745"/>
                <a:gd name="vf" fmla="val 11547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8" name="Text Box 9"/>
            <p:cNvSpPr txBox="1">
              <a:spLocks noChangeArrowheads="1"/>
            </p:cNvSpPr>
            <p:nvPr/>
          </p:nvSpPr>
          <p:spPr bwMode="auto">
            <a:xfrm>
              <a:off x="2487" y="890"/>
              <a:ext cx="197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 dirty="0">
                  <a:latin typeface="Verdana" pitchFamily="34" charset="0"/>
                </a:rPr>
                <a:t>another application</a:t>
              </a:r>
            </a:p>
            <a:p>
              <a:pPr algn="ctr"/>
              <a:r>
                <a:rPr lang="en-GB" dirty="0">
                  <a:latin typeface="Verdana" pitchFamily="34" charset="0"/>
                </a:rPr>
                <a:t>on the server</a:t>
              </a:r>
            </a:p>
          </p:txBody>
        </p:sp>
      </p:grpSp>
      <p:sp>
        <p:nvSpPr>
          <p:cNvPr id="281610" name="AutoShape 10"/>
          <p:cNvSpPr>
            <a:spLocks noChangeArrowheads="1"/>
          </p:cNvSpPr>
          <p:nvPr/>
        </p:nvSpPr>
        <p:spPr bwMode="auto">
          <a:xfrm>
            <a:off x="5435600" y="3068638"/>
            <a:ext cx="3708400" cy="865187"/>
          </a:xfrm>
          <a:prstGeom prst="cloudCallout">
            <a:avLst>
              <a:gd name="adj1" fmla="val -34505"/>
              <a:gd name="adj2" fmla="val -114403"/>
            </a:avLst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sz="1600" dirty="0">
                <a:latin typeface="Comic Sans MS" pitchFamily="66" charset="0"/>
              </a:rPr>
              <a:t>I can handle that date thing for you.</a:t>
            </a:r>
          </a:p>
        </p:txBody>
      </p:sp>
      <p:grpSp>
        <p:nvGrpSpPr>
          <p:cNvPr id="281611" name="Group 11"/>
          <p:cNvGrpSpPr>
            <a:grpSpLocks/>
          </p:cNvGrpSpPr>
          <p:nvPr/>
        </p:nvGrpSpPr>
        <p:grpSpPr bwMode="auto">
          <a:xfrm>
            <a:off x="3059113" y="2781300"/>
            <a:ext cx="1927225" cy="1655763"/>
            <a:chOff x="2336" y="1616"/>
            <a:chExt cx="1214" cy="1043"/>
          </a:xfrm>
        </p:grpSpPr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2557" y="2115"/>
              <a:ext cx="771" cy="54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2336" y="1616"/>
              <a:ext cx="121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굴림" pitchFamily="50" charset="-127"/>
                </a:defRPr>
              </a:lvl9pPr>
            </a:lstStyle>
            <a:p>
              <a:pPr algn="ctr"/>
              <a:r>
                <a:rPr lang="en-GB">
                  <a:latin typeface="Verdana" pitchFamily="34" charset="0"/>
                </a:rPr>
                <a:t>Web server</a:t>
              </a:r>
              <a:br>
                <a:rPr lang="en-GB">
                  <a:latin typeface="Verdana" pitchFamily="34" charset="0"/>
                </a:rPr>
              </a:br>
              <a:r>
                <a:rPr lang="en-GB">
                  <a:latin typeface="Verdana" pitchFamily="34" charset="0"/>
                </a:rPr>
                <a:t>application</a:t>
              </a:r>
            </a:p>
          </p:txBody>
        </p:sp>
      </p:grpSp>
      <p:sp>
        <p:nvSpPr>
          <p:cNvPr id="281614" name="AutoShape 14"/>
          <p:cNvSpPr>
            <a:spLocks noChangeArrowheads="1"/>
          </p:cNvSpPr>
          <p:nvPr/>
        </p:nvSpPr>
        <p:spPr bwMode="auto">
          <a:xfrm>
            <a:off x="179388" y="4652963"/>
            <a:ext cx="4895850" cy="1728787"/>
          </a:xfrm>
          <a:prstGeom prst="cloudCallout">
            <a:avLst>
              <a:gd name="adj1" fmla="val 22407"/>
              <a:gd name="adj2" fmla="val -80579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/>
            <a:r>
              <a:rPr lang="en-GB" sz="1600" dirty="0">
                <a:latin typeface="Comic Sans MS" pitchFamily="66" charset="0"/>
              </a:rPr>
              <a:t>I’m a web server application. I SERVE things. I don’t do computation on the things I serve. But I know an application that does.</a:t>
            </a:r>
          </a:p>
        </p:txBody>
      </p:sp>
    </p:spTree>
  </p:cSld>
  <p:clrMapOvr>
    <a:masterClrMapping/>
  </p:clrMapOvr>
  <p:transition xmlns:p14="http://schemas.microsoft.com/office/powerpoint/2010/main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/>
      <p:bldP spid="281603" grpId="0" animBg="1"/>
      <p:bldP spid="281610" grpId="0" animBg="1"/>
      <p:bldP spid="2816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3409</Words>
  <Application>Microsoft Macintosh PowerPoint</Application>
  <PresentationFormat>On-screen Show (4:3)</PresentationFormat>
  <Paragraphs>654</Paragraphs>
  <Slides>80</Slides>
  <Notes>80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Interactive (Web) Services </vt:lpstr>
      <vt:lpstr>Acknowledgements</vt:lpstr>
      <vt:lpstr>Part 3: Server-Side Programming</vt:lpstr>
      <vt:lpstr>Last Session</vt:lpstr>
      <vt:lpstr>This Session</vt:lpstr>
      <vt:lpstr>This Session</vt:lpstr>
      <vt:lpstr>“Web servers serve static web pages” </vt:lpstr>
      <vt:lpstr>“I need more than a web server…”</vt:lpstr>
      <vt:lpstr>“I need a helper application…”</vt:lpstr>
      <vt:lpstr>“How does that help?”</vt:lpstr>
      <vt:lpstr>“The server acts as go between”</vt:lpstr>
      <vt:lpstr>This Session</vt:lpstr>
      <vt:lpstr>Two things a web server alone won’t do</vt:lpstr>
      <vt:lpstr>Just-in-Time Pages</vt:lpstr>
      <vt:lpstr>Handling Data</vt:lpstr>
      <vt:lpstr>Handling Data</vt:lpstr>
      <vt:lpstr>This Session</vt:lpstr>
      <vt:lpstr>PowerPoint Presentation</vt:lpstr>
      <vt:lpstr>PowerPoint Presentation</vt:lpstr>
      <vt:lpstr>PowerPoint Presentation</vt:lpstr>
      <vt:lpstr>PowerPoint Presentation</vt:lpstr>
      <vt:lpstr>CGI Operation</vt:lpstr>
      <vt:lpstr>CGI Operation</vt:lpstr>
      <vt:lpstr>CGI Operation</vt:lpstr>
      <vt:lpstr>CGI Operation</vt:lpstr>
      <vt:lpstr>This Session</vt:lpstr>
      <vt:lpstr>More on the HTTP Request</vt:lpstr>
      <vt:lpstr>The HTML</vt:lpstr>
      <vt:lpstr>Request: Data sent in GET</vt:lpstr>
      <vt:lpstr>Result of GET request</vt:lpstr>
      <vt:lpstr>Request: Data sent in POST</vt:lpstr>
      <vt:lpstr>Result of POST request</vt:lpstr>
      <vt:lpstr>Web Developer’s Tools</vt:lpstr>
      <vt:lpstr>GET or POST?</vt:lpstr>
      <vt:lpstr>GET or POST?</vt:lpstr>
      <vt:lpstr>GET or POST?</vt:lpstr>
      <vt:lpstr>What about encryption?</vt:lpstr>
      <vt:lpstr>Limitations on Parameters</vt:lpstr>
      <vt:lpstr>Limitations on Parameters</vt:lpstr>
      <vt:lpstr>Limitations on Response</vt:lpstr>
      <vt:lpstr>Other Issues</vt:lpstr>
      <vt:lpstr>Other Issues</vt:lpstr>
      <vt:lpstr>This Session</vt:lpstr>
      <vt:lpstr>CGI Technologies</vt:lpstr>
      <vt:lpstr>CGI Technologies</vt:lpstr>
      <vt:lpstr>Server-Side Includes (SSI)</vt:lpstr>
      <vt:lpstr>Server-Side Includes (SSI)</vt:lpstr>
      <vt:lpstr>CGI Technologies</vt:lpstr>
      <vt:lpstr>Separate process CGI</vt:lpstr>
      <vt:lpstr>Separate process CGI</vt:lpstr>
      <vt:lpstr>CGI Programming Tools</vt:lpstr>
      <vt:lpstr>An Example Perl CGI Script</vt:lpstr>
      <vt:lpstr>Adding a CGI Program to a Webserver</vt:lpstr>
      <vt:lpstr>Disadvantages of Separate Process CGI</vt:lpstr>
      <vt:lpstr>CGI Technologies</vt:lpstr>
      <vt:lpstr>In-process CGI AKA “Web Container”</vt:lpstr>
      <vt:lpstr>In-Process CGI Operation</vt:lpstr>
      <vt:lpstr>In-Process CGI Operation</vt:lpstr>
      <vt:lpstr>In-Process CGI Operation</vt:lpstr>
      <vt:lpstr>In-Process CGI Operation</vt:lpstr>
      <vt:lpstr>Examples of in-process CGI</vt:lpstr>
      <vt:lpstr>Other in-process CGI systems </vt:lpstr>
      <vt:lpstr>Other in-process CGI systems </vt:lpstr>
      <vt:lpstr>PHP</vt:lpstr>
      <vt:lpstr>A Simple PHP Script</vt:lpstr>
      <vt:lpstr>This Session</vt:lpstr>
      <vt:lpstr>REpresentational State Transfer (REST)</vt:lpstr>
      <vt:lpstr>REpresentational State Transfer (REST)</vt:lpstr>
      <vt:lpstr>REpresentational State Transfer (REST)</vt:lpstr>
      <vt:lpstr>REpresentational State Transfer (REST)</vt:lpstr>
      <vt:lpstr>REpresentational State Transfer (REST)</vt:lpstr>
      <vt:lpstr>REST in a Nutshell</vt:lpstr>
      <vt:lpstr>REST in a Nutshell</vt:lpstr>
      <vt:lpstr>REST in a Nutshell</vt:lpstr>
      <vt:lpstr>REST in a Nutshell</vt:lpstr>
      <vt:lpstr>Example from Ruby on Rails</vt:lpstr>
      <vt:lpstr>Summary of this Session</vt:lpstr>
      <vt:lpstr>Running the Examples</vt:lpstr>
      <vt:lpstr>Further Reading</vt:lpstr>
      <vt:lpstr>Next Time</vt:lpstr>
    </vt:vector>
  </TitlesOfParts>
  <Company>프로테크 정보 시스템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장석준</dc:creator>
  <cp:lastModifiedBy>Christopher Jobling</cp:lastModifiedBy>
  <cp:revision>87</cp:revision>
  <cp:lastPrinted>1601-01-01T00:00:00Z</cp:lastPrinted>
  <dcterms:created xsi:type="dcterms:W3CDTF">2003-05-12T00:44:42Z</dcterms:created>
  <dcterms:modified xsi:type="dcterms:W3CDTF">2013-03-20T13:41:01Z</dcterms:modified>
</cp:coreProperties>
</file>